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ink/ink1.xml" ContentType="application/inkml+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23" r:id="rId3"/>
    <p:sldId id="344" r:id="rId4"/>
    <p:sldId id="324" r:id="rId5"/>
    <p:sldId id="325" r:id="rId6"/>
    <p:sldId id="326" r:id="rId7"/>
    <p:sldId id="327" r:id="rId8"/>
    <p:sldId id="328" r:id="rId9"/>
    <p:sldId id="329" r:id="rId10"/>
    <p:sldId id="330" r:id="rId11"/>
    <p:sldId id="381" r:id="rId12"/>
    <p:sldId id="331" r:id="rId13"/>
    <p:sldId id="332" r:id="rId14"/>
    <p:sldId id="333" r:id="rId15"/>
    <p:sldId id="334" r:id="rId16"/>
    <p:sldId id="335" r:id="rId17"/>
    <p:sldId id="336" r:id="rId18"/>
    <p:sldId id="337" r:id="rId19"/>
    <p:sldId id="338" r:id="rId20"/>
    <p:sldId id="339" r:id="rId21"/>
    <p:sldId id="340" r:id="rId22"/>
    <p:sldId id="342" r:id="rId23"/>
    <p:sldId id="343" r:id="rId24"/>
    <p:sldId id="257" r:id="rId25"/>
    <p:sldId id="258" r:id="rId26"/>
    <p:sldId id="259" r:id="rId27"/>
    <p:sldId id="260" r:id="rId28"/>
    <p:sldId id="261" r:id="rId29"/>
    <p:sldId id="262" r:id="rId30"/>
    <p:sldId id="263" r:id="rId31"/>
    <p:sldId id="291" r:id="rId32"/>
    <p:sldId id="290" r:id="rId33"/>
    <p:sldId id="289" r:id="rId34"/>
    <p:sldId id="297" r:id="rId35"/>
    <p:sldId id="298" r:id="rId36"/>
    <p:sldId id="299" r:id="rId37"/>
    <p:sldId id="300" r:id="rId38"/>
    <p:sldId id="288" r:id="rId39"/>
    <p:sldId id="302"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E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cm"/>
          <inkml:channelProperty channel="Y" name="resolution" value="28.3464566929134" units="cm"/>
        </inkml:channelProperties>
      </inkml:inkSource>
      <inkml:timestamp xml:id="ts0" timeString="2017-11-17T10:53:39"/>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1033 300,'608'0,"-608"250,-608-250,608-250</inkml:trace>
</inkml:ink>
</file>

<file path=ppt/media/>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em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emf"/></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2.png"/><Relationship Id="rId1"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image" Target="../media/image25.pn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8.png"/><Relationship Id="rId2" Type="http://schemas.openxmlformats.org/officeDocument/2006/relationships/customXml" Target="../ink/ink1.xml"/><Relationship Id="rId1" Type="http://schemas.openxmlformats.org/officeDocument/2006/relationships/image" Target="../media/image2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1.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321435" y="543560"/>
            <a:ext cx="10307320" cy="706755"/>
          </a:xfrm>
          <a:prstGeom prst="rect">
            <a:avLst/>
          </a:prstGeom>
          <a:noFill/>
        </p:spPr>
        <p:txBody>
          <a:bodyPr wrap="square" rtlCol="0">
            <a:spAutoFit/>
          </a:bodyPr>
          <a:p>
            <a:r>
              <a:rPr lang="zh-CN" altLang="en-US" sz="4000">
                <a:solidFill>
                  <a:srgbClr val="FF0000"/>
                </a:solidFill>
                <a:latin typeface="Arial" panose="020B0604020202020204" pitchFamily="34" charset="0"/>
              </a:rPr>
              <a:t>♦</a:t>
            </a:r>
            <a:r>
              <a:rPr sz="4000" b="1">
                <a:solidFill>
                  <a:srgbClr val="0070C0"/>
                </a:solidFill>
              </a:rPr>
              <a:t>高品质的沉积（无</a:t>
            </a:r>
            <a:r>
              <a:rPr lang="zh-CN" sz="4000" b="1">
                <a:solidFill>
                  <a:srgbClr val="0070C0"/>
                </a:solidFill>
              </a:rPr>
              <a:t>孔隙率</a:t>
            </a:r>
            <a:r>
              <a:rPr sz="4000" b="1">
                <a:solidFill>
                  <a:srgbClr val="0070C0"/>
                </a:solidFill>
              </a:rPr>
              <a:t>）</a:t>
            </a:r>
            <a:r>
              <a:rPr lang="zh-CN" altLang="en-US" sz="4000" b="1">
                <a:solidFill>
                  <a:srgbClr val="0070C0"/>
                </a:solidFill>
              </a:rPr>
              <a:t> </a:t>
            </a:r>
            <a:endParaRPr lang="zh-CN" altLang="en-US" sz="4000" b="1">
              <a:solidFill>
                <a:srgbClr val="0070C0"/>
              </a:solidFill>
            </a:endParaRPr>
          </a:p>
        </p:txBody>
      </p:sp>
      <p:sp>
        <p:nvSpPr>
          <p:cNvPr id="3" name="文本框 2"/>
          <p:cNvSpPr txBox="1"/>
          <p:nvPr/>
        </p:nvSpPr>
        <p:spPr>
          <a:xfrm>
            <a:off x="1321435" y="1703705"/>
            <a:ext cx="9079865" cy="706755"/>
          </a:xfrm>
          <a:prstGeom prst="rect">
            <a:avLst/>
          </a:prstGeom>
          <a:noFill/>
        </p:spPr>
        <p:txBody>
          <a:bodyPr wrap="square" rtlCol="0">
            <a:spAutoFit/>
          </a:bodyPr>
          <a:p>
            <a:r>
              <a:rPr lang="zh-CN" altLang="en-US" sz="4000">
                <a:solidFill>
                  <a:srgbClr val="FF0000"/>
                </a:solidFill>
                <a:latin typeface="Arial" panose="020B0604020202020204" pitchFamily="34" charset="0"/>
              </a:rPr>
              <a:t>♦</a:t>
            </a:r>
            <a:r>
              <a:rPr lang="zh-CN" altLang="en-US" sz="4000" b="1">
                <a:solidFill>
                  <a:srgbClr val="0070C0"/>
                </a:solidFill>
                <a:latin typeface="Arial" panose="020B0604020202020204" pitchFamily="34" charset="0"/>
              </a:rPr>
              <a:t>自适应MAT路径规划</a:t>
            </a:r>
            <a:endParaRPr lang="zh-CN" altLang="en-US" sz="4000" b="1">
              <a:solidFill>
                <a:srgbClr val="0070C0"/>
              </a:solidFill>
              <a:latin typeface="Arial" panose="020B0604020202020204" pitchFamily="34" charset="0"/>
            </a:endParaRPr>
          </a:p>
        </p:txBody>
      </p:sp>
      <p:sp>
        <p:nvSpPr>
          <p:cNvPr id="4" name="文本框 3"/>
          <p:cNvSpPr txBox="1"/>
          <p:nvPr/>
        </p:nvSpPr>
        <p:spPr>
          <a:xfrm>
            <a:off x="1321435" y="2895600"/>
            <a:ext cx="9079865" cy="706755"/>
          </a:xfrm>
          <a:prstGeom prst="rect">
            <a:avLst/>
          </a:prstGeom>
          <a:noFill/>
        </p:spPr>
        <p:txBody>
          <a:bodyPr wrap="square" rtlCol="0">
            <a:spAutoFit/>
          </a:bodyPr>
          <a:p>
            <a:r>
              <a:rPr lang="zh-CN" altLang="en-US" sz="4000">
                <a:solidFill>
                  <a:srgbClr val="FF0000"/>
                </a:solidFill>
                <a:latin typeface="Arial" panose="020B0604020202020204" pitchFamily="34" charset="0"/>
              </a:rPr>
              <a:t>♦</a:t>
            </a:r>
            <a:r>
              <a:rPr lang="zh-CN" altLang="en-US" sz="4000" b="1">
                <a:solidFill>
                  <a:srgbClr val="0070C0"/>
                </a:solidFill>
                <a:sym typeface="+mn-ea"/>
              </a:rPr>
              <a:t>电线和激光添加剂制造</a:t>
            </a:r>
            <a:endParaRPr lang="zh-CN" altLang="en-US" sz="4000" b="1">
              <a:solidFill>
                <a:srgbClr val="0070C0"/>
              </a:solidFill>
              <a:sym typeface="+mn-ea"/>
            </a:endParaRPr>
          </a:p>
        </p:txBody>
      </p:sp>
      <p:sp>
        <p:nvSpPr>
          <p:cNvPr id="5" name="副标题 2"/>
          <p:cNvSpPr>
            <a:spLocks noGrp="1"/>
          </p:cNvSpPr>
          <p:nvPr/>
        </p:nvSpPr>
        <p:spPr>
          <a:xfrm>
            <a:off x="1321435" y="472090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2800" b="1"/>
              <a:t>张潇</a:t>
            </a:r>
            <a:endParaRPr lang="zh-CN" altLang="en-US" sz="2800" b="1"/>
          </a:p>
          <a:p>
            <a:endParaRPr lang="en-US" altLang="zh-CN" sz="28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t1"/>
          <p:cNvPicPr>
            <a:picLocks noChangeAspect="1"/>
          </p:cNvPicPr>
          <p:nvPr/>
        </p:nvPicPr>
        <p:blipFill>
          <a:blip r:embed="rId1"/>
          <a:stretch>
            <a:fillRect/>
          </a:stretch>
        </p:blipFill>
        <p:spPr>
          <a:xfrm>
            <a:off x="4671695" y="1280795"/>
            <a:ext cx="6717030" cy="4538980"/>
          </a:xfrm>
          <a:prstGeom prst="rect">
            <a:avLst/>
          </a:prstGeom>
        </p:spPr>
      </p:pic>
      <p:sp>
        <p:nvSpPr>
          <p:cNvPr id="4" name="文本框 3"/>
          <p:cNvSpPr txBox="1"/>
          <p:nvPr/>
        </p:nvSpPr>
        <p:spPr>
          <a:xfrm>
            <a:off x="6829425" y="6041390"/>
            <a:ext cx="4603750" cy="645160"/>
          </a:xfrm>
          <a:prstGeom prst="rect">
            <a:avLst/>
          </a:prstGeom>
          <a:noFill/>
        </p:spPr>
        <p:txBody>
          <a:bodyPr wrap="square" rtlCol="0">
            <a:spAutoFit/>
          </a:bodyPr>
          <a:p>
            <a:pPr algn="ctr"/>
            <a:r>
              <a:rPr lang="zh-CN" altLang="en-US" sz="3600" b="1">
                <a:solidFill>
                  <a:schemeClr val="tx1"/>
                </a:solidFill>
              </a:rPr>
              <a:t>中轴</a:t>
            </a:r>
            <a:endParaRPr lang="zh-CN" altLang="en-US" sz="3600" b="1">
              <a:solidFill>
                <a:schemeClr val="tx1"/>
              </a:solidFill>
            </a:endParaRPr>
          </a:p>
        </p:txBody>
      </p:sp>
      <p:sp>
        <p:nvSpPr>
          <p:cNvPr id="5" name="文本框 4"/>
          <p:cNvSpPr txBox="1"/>
          <p:nvPr/>
        </p:nvSpPr>
        <p:spPr>
          <a:xfrm>
            <a:off x="318770" y="4373245"/>
            <a:ext cx="6510655" cy="2553335"/>
          </a:xfrm>
          <a:prstGeom prst="rect">
            <a:avLst/>
          </a:prstGeom>
          <a:noFill/>
        </p:spPr>
        <p:txBody>
          <a:bodyPr wrap="square" rtlCol="0">
            <a:spAutoFit/>
          </a:bodyPr>
          <a:p>
            <a:r>
              <a:rPr lang="zh-CN" altLang="en-US" sz="3200" b="1"/>
              <a:t>MAT将是该区域内本地最大磁盘中心的轨迹。</a:t>
            </a:r>
            <a:endParaRPr lang="zh-CN" altLang="en-US" sz="3200" b="1"/>
          </a:p>
          <a:p>
            <a:endParaRPr lang="zh-CN" altLang="en-US" sz="3200" b="1"/>
          </a:p>
          <a:p>
            <a:r>
              <a:rPr lang="zh-CN" altLang="en-US" sz="3200" b="1"/>
              <a:t>中轴上的点称为中轴点，如虚线所示。</a:t>
            </a:r>
            <a:endParaRPr lang="zh-CN" altLang="en-US" sz="3200" b="1"/>
          </a:p>
        </p:txBody>
      </p:sp>
      <p:sp>
        <p:nvSpPr>
          <p:cNvPr id="6" name="文本框 5"/>
          <p:cNvSpPr txBox="1"/>
          <p:nvPr/>
        </p:nvSpPr>
        <p:spPr>
          <a:xfrm>
            <a:off x="422275" y="977900"/>
            <a:ext cx="6303645" cy="2256155"/>
          </a:xfrm>
          <a:prstGeom prst="rect">
            <a:avLst/>
          </a:prstGeom>
          <a:noFill/>
        </p:spPr>
        <p:txBody>
          <a:bodyPr wrap="square" rtlCol="0">
            <a:spAutoFit/>
          </a:bodyPr>
          <a:p>
            <a:pPr>
              <a:lnSpc>
                <a:spcPct val="110000"/>
              </a:lnSpc>
            </a:pPr>
            <a:r>
              <a:rPr lang="en-US" altLang="zh-CN" sz="2800"/>
              <a:t>  </a:t>
            </a:r>
            <a:r>
              <a:rPr lang="en-US" altLang="zh-CN" sz="3200" b="1"/>
              <a:t> </a:t>
            </a:r>
            <a:r>
              <a:rPr sz="3200" b="1"/>
              <a:t>中轴变换（MAT）是一种用中轴描述形状的技术，该中轴被定义为物体内局部最大球的中心的轨迹。</a:t>
            </a:r>
            <a:endParaRPr sz="3200" b="1"/>
          </a:p>
        </p:txBody>
      </p:sp>
      <p:sp>
        <p:nvSpPr>
          <p:cNvPr id="7" name="文本框 6"/>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892175" y="1070610"/>
            <a:ext cx="10267950" cy="2330450"/>
          </a:xfrm>
          <a:prstGeom prst="rect">
            <a:avLst/>
          </a:prstGeom>
          <a:noFill/>
        </p:spPr>
        <p:txBody>
          <a:bodyPr wrap="square" rtlCol="0">
            <a:spAutoFit/>
          </a:bodyPr>
          <a:p>
            <a:pPr>
              <a:lnSpc>
                <a:spcPct val="130000"/>
              </a:lnSpc>
            </a:pPr>
            <a:r>
              <a:rPr sz="2800" b="1"/>
              <a:t>由于具有</a:t>
            </a:r>
            <a:r>
              <a:rPr sz="2800" b="1">
                <a:solidFill>
                  <a:srgbClr val="FF0000"/>
                </a:solidFill>
              </a:rPr>
              <a:t>N个孔</a:t>
            </a:r>
            <a:r>
              <a:rPr sz="2800" b="1"/>
              <a:t>的几何图形需要分解成</a:t>
            </a:r>
            <a:r>
              <a:rPr sz="2800" b="1">
                <a:solidFill>
                  <a:srgbClr val="FF0000"/>
                </a:solidFill>
              </a:rPr>
              <a:t>N + 1个域</a:t>
            </a:r>
            <a:r>
              <a:rPr sz="2800" b="1"/>
              <a:t>，因此该部分被分解为三个域，如下图所示。 每个场由一个分支环（带</a:t>
            </a:r>
            <a:r>
              <a:rPr sz="2800" b="1">
                <a:solidFill>
                  <a:srgbClr val="FF0000"/>
                </a:solidFill>
              </a:rPr>
              <a:t>有方向</a:t>
            </a:r>
            <a:r>
              <a:rPr sz="2800" b="1"/>
              <a:t>的红线环）和一个外边界环（橙色区域周围的黑线环）或内边界环（绿色和蓝色区域中的黑线环）</a:t>
            </a:r>
            <a:endParaRPr sz="2800" b="1"/>
          </a:p>
        </p:txBody>
      </p:sp>
      <p:pic>
        <p:nvPicPr>
          <p:cNvPr id="4" name="图片 3" descr="图8"/>
          <p:cNvPicPr>
            <a:picLocks noChangeAspect="1"/>
          </p:cNvPicPr>
          <p:nvPr/>
        </p:nvPicPr>
        <p:blipFill>
          <a:blip r:embed="rId1"/>
          <a:stretch>
            <a:fillRect/>
          </a:stretch>
        </p:blipFill>
        <p:spPr>
          <a:xfrm>
            <a:off x="711835" y="3867785"/>
            <a:ext cx="10448290" cy="2424430"/>
          </a:xfrm>
          <a:prstGeom prst="rect">
            <a:avLst/>
          </a:prstGeom>
        </p:spPr>
      </p:pic>
      <p:sp>
        <p:nvSpPr>
          <p:cNvPr id="5" name="文本框 4"/>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5570855" y="1066800"/>
            <a:ext cx="6026785" cy="5259705"/>
          </a:xfrm>
          <a:prstGeom prst="rect">
            <a:avLst/>
          </a:prstGeom>
        </p:spPr>
      </p:pic>
      <p:sp>
        <p:nvSpPr>
          <p:cNvPr id="4" name="文本框 3"/>
          <p:cNvSpPr txBox="1"/>
          <p:nvPr/>
        </p:nvSpPr>
        <p:spPr>
          <a:xfrm>
            <a:off x="550545" y="1194435"/>
            <a:ext cx="5020310" cy="5132070"/>
          </a:xfrm>
          <a:prstGeom prst="rect">
            <a:avLst/>
          </a:prstGeom>
          <a:noFill/>
        </p:spPr>
        <p:txBody>
          <a:bodyPr wrap="square" rtlCol="0">
            <a:spAutoFit/>
          </a:bodyPr>
          <a:p>
            <a:pPr>
              <a:lnSpc>
                <a:spcPct val="130000"/>
              </a:lnSpc>
            </a:pPr>
            <a:r>
              <a:rPr lang="en-US" altLang="zh-CN" sz="3600" b="1"/>
              <a:t>（a）域的宽度的变化。</a:t>
            </a:r>
            <a:endParaRPr lang="en-US" altLang="zh-CN" sz="3600" b="1"/>
          </a:p>
          <a:p>
            <a:pPr>
              <a:lnSpc>
                <a:spcPct val="130000"/>
              </a:lnSpc>
            </a:pPr>
            <a:endParaRPr lang="en-US" altLang="zh-CN" sz="3600" b="1"/>
          </a:p>
          <a:p>
            <a:pPr>
              <a:lnSpc>
                <a:spcPct val="130000"/>
              </a:lnSpc>
            </a:pPr>
            <a:endParaRPr lang="en-US" altLang="zh-CN" sz="3600" b="1"/>
          </a:p>
          <a:p>
            <a:pPr>
              <a:lnSpc>
                <a:spcPct val="130000"/>
              </a:lnSpc>
            </a:pPr>
            <a:r>
              <a:rPr lang="en-US" altLang="zh-CN" sz="3600" b="1"/>
              <a:t>（b）沿着分支循环的长度展开域。</a:t>
            </a:r>
            <a:endParaRPr lang="en-US" altLang="zh-CN" sz="3600" b="1"/>
          </a:p>
          <a:p>
            <a:pPr>
              <a:lnSpc>
                <a:spcPct val="130000"/>
              </a:lnSpc>
            </a:pPr>
            <a:endParaRPr lang="en-US" altLang="zh-CN" sz="3600" b="1"/>
          </a:p>
          <a:p>
            <a:pPr>
              <a:lnSpc>
                <a:spcPct val="130000"/>
              </a:lnSpc>
            </a:pPr>
            <a:r>
              <a:rPr lang="en-US" altLang="zh-CN" sz="3600" b="1"/>
              <a:t>（c）通过抵消生成路径</a:t>
            </a:r>
            <a:endParaRPr lang="en-US" altLang="zh-CN" sz="3600" b="1"/>
          </a:p>
        </p:txBody>
      </p:sp>
      <p:sp>
        <p:nvSpPr>
          <p:cNvPr id="5" name="文本框 4"/>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397635" y="2571115"/>
            <a:ext cx="9397365" cy="1850390"/>
          </a:xfrm>
          <a:prstGeom prst="rect">
            <a:avLst/>
          </a:prstGeom>
          <a:noFill/>
        </p:spPr>
        <p:txBody>
          <a:bodyPr wrap="square" rtlCol="0">
            <a:spAutoFit/>
          </a:bodyPr>
          <a:p>
            <a:pPr>
              <a:lnSpc>
                <a:spcPct val="130000"/>
              </a:lnSpc>
            </a:pPr>
            <a:r>
              <a:rPr sz="4400" b="1">
                <a:solidFill>
                  <a:srgbClr val="FF0000"/>
                </a:solidFill>
              </a:rPr>
              <a:t>送丝速度</a:t>
            </a:r>
            <a:endParaRPr sz="4400" b="1">
              <a:solidFill>
                <a:srgbClr val="FF0000"/>
              </a:solidFill>
            </a:endParaRPr>
          </a:p>
          <a:p>
            <a:pPr>
              <a:lnSpc>
                <a:spcPct val="130000"/>
              </a:lnSpc>
            </a:pPr>
            <a:r>
              <a:rPr sz="4400" b="1">
                <a:solidFill>
                  <a:srgbClr val="FF0000"/>
                </a:solidFill>
              </a:rPr>
              <a:t>行</a:t>
            </a:r>
            <a:r>
              <a:rPr lang="zh-CN" sz="4400" b="1">
                <a:solidFill>
                  <a:srgbClr val="FF0000"/>
                </a:solidFill>
              </a:rPr>
              <a:t>进</a:t>
            </a:r>
            <a:r>
              <a:rPr sz="4400" b="1">
                <a:solidFill>
                  <a:srgbClr val="FF0000"/>
                </a:solidFill>
              </a:rPr>
              <a:t>速度</a:t>
            </a:r>
            <a:endParaRPr sz="4400" b="1">
              <a:solidFill>
                <a:srgbClr val="FF0000"/>
              </a:solidFill>
            </a:endParaRPr>
          </a:p>
        </p:txBody>
      </p:sp>
      <p:sp>
        <p:nvSpPr>
          <p:cNvPr id="4" name="文本框 3"/>
          <p:cNvSpPr txBox="1"/>
          <p:nvPr/>
        </p:nvSpPr>
        <p:spPr>
          <a:xfrm>
            <a:off x="6162675" y="2503170"/>
            <a:ext cx="5005705" cy="1986280"/>
          </a:xfrm>
          <a:prstGeom prst="rect">
            <a:avLst/>
          </a:prstGeom>
          <a:noFill/>
        </p:spPr>
        <p:txBody>
          <a:bodyPr wrap="square" rtlCol="0">
            <a:spAutoFit/>
          </a:bodyPr>
          <a:p>
            <a:pPr>
              <a:lnSpc>
                <a:spcPct val="140000"/>
              </a:lnSpc>
            </a:pPr>
            <a:r>
              <a:rPr lang="en-US" altLang="zh-CN" sz="4400" b="1"/>
              <a:t>珠子</a:t>
            </a:r>
            <a:r>
              <a:rPr lang="en-US" altLang="zh-CN" sz="4400" b="1">
                <a:solidFill>
                  <a:srgbClr val="FF0000"/>
                </a:solidFill>
              </a:rPr>
              <a:t>宽度</a:t>
            </a:r>
            <a:endParaRPr lang="en-US" altLang="zh-CN" sz="4400" b="1">
              <a:solidFill>
                <a:srgbClr val="FF0000"/>
              </a:solidFill>
            </a:endParaRPr>
          </a:p>
          <a:p>
            <a:pPr>
              <a:lnSpc>
                <a:spcPct val="140000"/>
              </a:lnSpc>
            </a:pPr>
            <a:r>
              <a:rPr lang="en-US" altLang="zh-CN" sz="4400" b="1"/>
              <a:t>珠子</a:t>
            </a:r>
            <a:r>
              <a:rPr lang="en-US" altLang="zh-CN" sz="4400" b="1">
                <a:solidFill>
                  <a:srgbClr val="FF0000"/>
                </a:solidFill>
              </a:rPr>
              <a:t>高度</a:t>
            </a:r>
            <a:endParaRPr lang="en-US" altLang="zh-CN" sz="4400" b="1">
              <a:solidFill>
                <a:srgbClr val="FF0000"/>
              </a:solidFill>
            </a:endParaRPr>
          </a:p>
        </p:txBody>
      </p:sp>
      <p:sp>
        <p:nvSpPr>
          <p:cNvPr id="5" name="文本框 4"/>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212590" y="1121410"/>
            <a:ext cx="7162800" cy="5058410"/>
          </a:xfrm>
          <a:prstGeom prst="rect">
            <a:avLst/>
          </a:prstGeom>
        </p:spPr>
      </p:pic>
      <p:sp>
        <p:nvSpPr>
          <p:cNvPr id="4" name="文本框 3"/>
          <p:cNvSpPr txBox="1"/>
          <p:nvPr/>
        </p:nvSpPr>
        <p:spPr>
          <a:xfrm>
            <a:off x="311785" y="1121410"/>
            <a:ext cx="3821430" cy="3636010"/>
          </a:xfrm>
          <a:prstGeom prst="rect">
            <a:avLst/>
          </a:prstGeom>
          <a:noFill/>
        </p:spPr>
        <p:txBody>
          <a:bodyPr wrap="square" rtlCol="0">
            <a:spAutoFit/>
          </a:bodyPr>
          <a:p>
            <a:pPr>
              <a:lnSpc>
                <a:spcPct val="180000"/>
              </a:lnSpc>
            </a:pPr>
            <a:r>
              <a:rPr sz="3200" b="1"/>
              <a:t>随着胎圈</a:t>
            </a:r>
            <a:r>
              <a:rPr sz="3200" b="1">
                <a:solidFill>
                  <a:srgbClr val="FF0000"/>
                </a:solidFill>
              </a:rPr>
              <a:t>高度</a:t>
            </a:r>
            <a:r>
              <a:rPr sz="3200" b="1"/>
              <a:t>的变化，胎圈宽度在</a:t>
            </a:r>
            <a:r>
              <a:rPr sz="3200" b="1">
                <a:solidFill>
                  <a:srgbClr val="FF0000"/>
                </a:solidFill>
              </a:rPr>
              <a:t>同一高度</a:t>
            </a:r>
            <a:r>
              <a:rPr sz="3200" b="1"/>
              <a:t>的范围也不相同。</a:t>
            </a:r>
            <a:endParaRPr sz="3200" b="1"/>
          </a:p>
        </p:txBody>
      </p:sp>
      <p:cxnSp>
        <p:nvCxnSpPr>
          <p:cNvPr id="5" name="直接连接符 4"/>
          <p:cNvCxnSpPr/>
          <p:nvPr/>
        </p:nvCxnSpPr>
        <p:spPr>
          <a:xfrm>
            <a:off x="9429115" y="1586865"/>
            <a:ext cx="0" cy="1512011"/>
          </a:xfrm>
          <a:prstGeom prst="line">
            <a:avLst/>
          </a:prstGeom>
          <a:ln w="41275">
            <a:solidFill>
              <a:srgbClr val="FF0000"/>
            </a:solidFill>
          </a:ln>
          <a:effectLst>
            <a:glow rad="12700">
              <a:schemeClr val="accent1">
                <a:alpha val="100000"/>
              </a:schemeClr>
            </a:glow>
          </a:effectLst>
        </p:spPr>
        <p:style>
          <a:lnRef idx="3">
            <a:schemeClr val="accent4"/>
          </a:lnRef>
          <a:fillRef idx="0">
            <a:schemeClr val="accent4"/>
          </a:fillRef>
          <a:effectRef idx="2">
            <a:schemeClr val="accent4"/>
          </a:effectRef>
          <a:fontRef idx="minor">
            <a:schemeClr val="tx1"/>
          </a:fontRef>
        </p:style>
      </p:cxnSp>
      <p:cxnSp>
        <p:nvCxnSpPr>
          <p:cNvPr id="6" name="直接连接符 5"/>
          <p:cNvCxnSpPr/>
          <p:nvPr/>
        </p:nvCxnSpPr>
        <p:spPr>
          <a:xfrm>
            <a:off x="8832850" y="1771015"/>
            <a:ext cx="0" cy="1512011"/>
          </a:xfrm>
          <a:prstGeom prst="line">
            <a:avLst/>
          </a:prstGeom>
          <a:ln w="41275">
            <a:solidFill>
              <a:srgbClr val="FF0000"/>
            </a:solidFill>
          </a:ln>
          <a:effectLst>
            <a:glow rad="12700">
              <a:schemeClr val="accent1">
                <a:alpha val="100000"/>
              </a:schemeClr>
            </a:glow>
          </a:effectLst>
        </p:spPr>
        <p:style>
          <a:lnRef idx="3">
            <a:schemeClr val="accent4"/>
          </a:lnRef>
          <a:fillRef idx="0">
            <a:schemeClr val="accent4"/>
          </a:fillRef>
          <a:effectRef idx="2">
            <a:schemeClr val="accent4"/>
          </a:effectRef>
          <a:fontRef idx="minor">
            <a:schemeClr val="tx1"/>
          </a:fontRef>
        </p:style>
      </p:cxnSp>
      <p:sp>
        <p:nvSpPr>
          <p:cNvPr id="7" name="文本框 6"/>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517015" y="1373505"/>
            <a:ext cx="9818370" cy="3686810"/>
          </a:xfrm>
          <a:prstGeom prst="rect">
            <a:avLst/>
          </a:prstGeom>
        </p:spPr>
      </p:pic>
      <p:sp>
        <p:nvSpPr>
          <p:cNvPr id="2" name="文本框 1"/>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36220" y="1104265"/>
            <a:ext cx="6162675" cy="583565"/>
          </a:xfrm>
          <a:prstGeom prst="rect">
            <a:avLst/>
          </a:prstGeom>
          <a:noFill/>
        </p:spPr>
        <p:txBody>
          <a:bodyPr wrap="square" rtlCol="0">
            <a:spAutoFit/>
          </a:bodyPr>
          <a:p>
            <a:r>
              <a:rPr lang="en-US" sz="3200">
                <a:solidFill>
                  <a:schemeClr val="tx1"/>
                </a:solidFill>
              </a:rPr>
              <a:t>      </a:t>
            </a:r>
            <a:r>
              <a:rPr sz="3200" b="1">
                <a:solidFill>
                  <a:schemeClr val="tx1"/>
                </a:solidFill>
              </a:rPr>
              <a:t>n的值是确定的：</a:t>
            </a:r>
            <a:endParaRPr sz="3200" b="1">
              <a:solidFill>
                <a:schemeClr val="tx1"/>
              </a:solidFill>
            </a:endParaRPr>
          </a:p>
        </p:txBody>
      </p:sp>
      <p:pic>
        <p:nvPicPr>
          <p:cNvPr id="4" name="图片 3" descr="3"/>
          <p:cNvPicPr>
            <a:picLocks noChangeAspect="1"/>
          </p:cNvPicPr>
          <p:nvPr/>
        </p:nvPicPr>
        <p:blipFill>
          <a:blip r:embed="rId1"/>
          <a:stretch>
            <a:fillRect/>
          </a:stretch>
        </p:blipFill>
        <p:spPr>
          <a:xfrm>
            <a:off x="490220" y="2776220"/>
            <a:ext cx="4829810" cy="1962150"/>
          </a:xfrm>
          <a:prstGeom prst="rect">
            <a:avLst/>
          </a:prstGeom>
        </p:spPr>
      </p:pic>
      <p:pic>
        <p:nvPicPr>
          <p:cNvPr id="5" name="图片 4" descr="4"/>
          <p:cNvPicPr>
            <a:picLocks noChangeAspect="1"/>
          </p:cNvPicPr>
          <p:nvPr/>
        </p:nvPicPr>
        <p:blipFill>
          <a:blip r:embed="rId2"/>
          <a:stretch>
            <a:fillRect/>
          </a:stretch>
        </p:blipFill>
        <p:spPr>
          <a:xfrm>
            <a:off x="7396480" y="2690495"/>
            <a:ext cx="3334385" cy="2133600"/>
          </a:xfrm>
          <a:prstGeom prst="rect">
            <a:avLst/>
          </a:prstGeom>
        </p:spPr>
      </p:pic>
      <p:sp>
        <p:nvSpPr>
          <p:cNvPr id="8" name="右箭头 7"/>
          <p:cNvSpPr/>
          <p:nvPr/>
        </p:nvSpPr>
        <p:spPr>
          <a:xfrm>
            <a:off x="5377815" y="3548380"/>
            <a:ext cx="1618615" cy="562610"/>
          </a:xfrm>
          <a:prstGeom prst="rightArrow">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5"/>
          <p:cNvPicPr>
            <a:picLocks noChangeAspect="1"/>
          </p:cNvPicPr>
          <p:nvPr/>
        </p:nvPicPr>
        <p:blipFill>
          <a:blip r:embed="rId1"/>
          <a:stretch>
            <a:fillRect/>
          </a:stretch>
        </p:blipFill>
        <p:spPr>
          <a:xfrm>
            <a:off x="4629785" y="2046605"/>
            <a:ext cx="2934335" cy="1095375"/>
          </a:xfrm>
          <a:prstGeom prst="rect">
            <a:avLst/>
          </a:prstGeom>
        </p:spPr>
      </p:pic>
      <p:pic>
        <p:nvPicPr>
          <p:cNvPr id="7" name="图片 6" descr="6"/>
          <p:cNvPicPr>
            <a:picLocks noChangeAspect="1"/>
          </p:cNvPicPr>
          <p:nvPr/>
        </p:nvPicPr>
        <p:blipFill>
          <a:blip r:embed="rId2"/>
          <a:stretch>
            <a:fillRect/>
          </a:stretch>
        </p:blipFill>
        <p:spPr>
          <a:xfrm>
            <a:off x="3644265" y="3992245"/>
            <a:ext cx="4906010" cy="1238250"/>
          </a:xfrm>
          <a:prstGeom prst="rect">
            <a:avLst/>
          </a:prstGeom>
        </p:spPr>
      </p:pic>
      <p:sp>
        <p:nvSpPr>
          <p:cNvPr id="2" name="文本框 1"/>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轮廓，MAT比较"/>
          <p:cNvPicPr>
            <a:picLocks noChangeAspect="1"/>
          </p:cNvPicPr>
          <p:nvPr/>
        </p:nvPicPr>
        <p:blipFill>
          <a:blip r:embed="rId1"/>
          <a:stretch>
            <a:fillRect/>
          </a:stretch>
        </p:blipFill>
        <p:spPr>
          <a:xfrm>
            <a:off x="5363210" y="392430"/>
            <a:ext cx="6125210" cy="6325235"/>
          </a:xfrm>
          <a:prstGeom prst="rect">
            <a:avLst/>
          </a:prstGeom>
        </p:spPr>
      </p:pic>
      <p:sp>
        <p:nvSpPr>
          <p:cNvPr id="3" name="文本框 2"/>
          <p:cNvSpPr txBox="1"/>
          <p:nvPr/>
        </p:nvSpPr>
        <p:spPr>
          <a:xfrm>
            <a:off x="1373505" y="1081405"/>
            <a:ext cx="3453130" cy="645160"/>
          </a:xfrm>
          <a:prstGeom prst="rect">
            <a:avLst/>
          </a:prstGeom>
          <a:noFill/>
        </p:spPr>
        <p:txBody>
          <a:bodyPr wrap="square" rtlCol="0">
            <a:spAutoFit/>
          </a:bodyPr>
          <a:p>
            <a:r>
              <a:rPr lang="zh-CN" altLang="en-US" sz="3600" b="1">
                <a:solidFill>
                  <a:srgbClr val="FF0000"/>
                </a:solidFill>
              </a:rPr>
              <a:t>轮廓偏置算法</a:t>
            </a:r>
            <a:r>
              <a:rPr lang="en-US" altLang="zh-CN" sz="3600" b="1">
                <a:solidFill>
                  <a:srgbClr val="FF0000"/>
                </a:solidFill>
              </a:rPr>
              <a:t> </a:t>
            </a:r>
            <a:endParaRPr lang="en-US" altLang="zh-CN" sz="3600" b="1">
              <a:solidFill>
                <a:srgbClr val="FF0000"/>
              </a:solidFill>
            </a:endParaRPr>
          </a:p>
        </p:txBody>
      </p:sp>
      <p:sp>
        <p:nvSpPr>
          <p:cNvPr id="4" name="文本框 3"/>
          <p:cNvSpPr txBox="1"/>
          <p:nvPr/>
        </p:nvSpPr>
        <p:spPr>
          <a:xfrm>
            <a:off x="1596390" y="3106420"/>
            <a:ext cx="2386965" cy="645160"/>
          </a:xfrm>
          <a:prstGeom prst="rect">
            <a:avLst/>
          </a:prstGeom>
          <a:noFill/>
        </p:spPr>
        <p:txBody>
          <a:bodyPr wrap="square" rtlCol="0">
            <a:spAutoFit/>
          </a:bodyPr>
          <a:p>
            <a:r>
              <a:rPr lang="en-US" altLang="zh-CN" sz="3600"/>
              <a:t>MAT </a:t>
            </a:r>
            <a:r>
              <a:rPr lang="zh-CN" altLang="en-US" sz="3600"/>
              <a:t>路径</a:t>
            </a:r>
            <a:r>
              <a:rPr lang="en-US" altLang="zh-CN" sz="3600"/>
              <a:t> </a:t>
            </a:r>
            <a:endParaRPr lang="en-US" altLang="zh-CN" sz="3600"/>
          </a:p>
        </p:txBody>
      </p:sp>
      <p:sp>
        <p:nvSpPr>
          <p:cNvPr id="5" name="文本框 4"/>
          <p:cNvSpPr txBox="1"/>
          <p:nvPr/>
        </p:nvSpPr>
        <p:spPr>
          <a:xfrm>
            <a:off x="501015" y="5247640"/>
            <a:ext cx="4325620" cy="645160"/>
          </a:xfrm>
          <a:prstGeom prst="rect">
            <a:avLst/>
          </a:prstGeom>
          <a:noFill/>
        </p:spPr>
        <p:txBody>
          <a:bodyPr wrap="square" rtlCol="0">
            <a:spAutoFit/>
          </a:bodyPr>
          <a:p>
            <a:r>
              <a:rPr lang="en-US" altLang="zh-CN" sz="3600" b="1">
                <a:solidFill>
                  <a:srgbClr val="0070C0"/>
                </a:solidFill>
                <a:latin typeface="Arial" panose="020B0604020202020204" pitchFamily="34" charset="0"/>
                <a:sym typeface="+mn-ea"/>
              </a:rPr>
              <a:t>    </a:t>
            </a:r>
            <a:r>
              <a:rPr lang="zh-CN" altLang="en-US" sz="3600" b="1">
                <a:solidFill>
                  <a:srgbClr val="0070C0"/>
                </a:solidFill>
                <a:latin typeface="Arial" panose="020B0604020202020204" pitchFamily="34" charset="0"/>
                <a:sym typeface="+mn-ea"/>
              </a:rPr>
              <a:t>自适应MAT路径</a:t>
            </a:r>
            <a:endParaRPr lang="zh-CN" altLang="en-US" sz="3600" b="1">
              <a:solidFill>
                <a:srgbClr val="0070C0"/>
              </a:solidFill>
              <a:latin typeface="Arial" panose="020B0604020202020204" pitchFamily="34" charset="0"/>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图A"/>
          <p:cNvPicPr>
            <a:picLocks noChangeAspect="1"/>
          </p:cNvPicPr>
          <p:nvPr/>
        </p:nvPicPr>
        <p:blipFill>
          <a:blip r:embed="rId1"/>
          <a:stretch>
            <a:fillRect/>
          </a:stretch>
        </p:blipFill>
        <p:spPr>
          <a:xfrm rot="5400000">
            <a:off x="-837565" y="1511300"/>
            <a:ext cx="6146800" cy="3834765"/>
          </a:xfrm>
          <a:prstGeom prst="rect">
            <a:avLst/>
          </a:prstGeom>
        </p:spPr>
      </p:pic>
      <p:pic>
        <p:nvPicPr>
          <p:cNvPr id="3" name="图片 2" descr="图B"/>
          <p:cNvPicPr>
            <a:picLocks noChangeAspect="1"/>
          </p:cNvPicPr>
          <p:nvPr/>
        </p:nvPicPr>
        <p:blipFill>
          <a:blip r:embed="rId2"/>
          <a:stretch>
            <a:fillRect/>
          </a:stretch>
        </p:blipFill>
        <p:spPr>
          <a:xfrm>
            <a:off x="4230370" y="839470"/>
            <a:ext cx="7764145" cy="44411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79375" y="2301875"/>
            <a:ext cx="11739245" cy="2494915"/>
          </a:xfrm>
        </p:spPr>
        <p:txBody>
          <a:bodyPr>
            <a:normAutofit fontScale="90000"/>
          </a:bodyPr>
          <a:p>
            <a:pPr algn="l"/>
            <a:r>
              <a:rPr lang="zh-CN" altLang="en-US" sz="4000" b="1">
                <a:solidFill>
                  <a:srgbClr val="0070C0"/>
                </a:solidFill>
              </a:rPr>
              <a:t>自适应MAT路径在导线和弧焊制造中的串珠建模和实现</a:t>
            </a:r>
            <a:br>
              <a:rPr lang="zh-CN" altLang="en-US" sz="4000" b="1">
                <a:solidFill>
                  <a:srgbClr val="0070C0"/>
                </a:solidFill>
              </a:rPr>
            </a:br>
            <a:br>
              <a:rPr lang="zh-CN" altLang="en-US" sz="4000" b="1">
                <a:solidFill>
                  <a:srgbClr val="0070C0"/>
                </a:solidFill>
              </a:rPr>
            </a:br>
            <a:br>
              <a:rPr lang="zh-CN" altLang="en-US" sz="4000" b="1">
                <a:solidFill>
                  <a:srgbClr val="0070C0"/>
                </a:solidFill>
              </a:rPr>
            </a:br>
            <a:r>
              <a:rPr lang="zh-CN" altLang="en-US" sz="4000" b="1">
                <a:solidFill>
                  <a:srgbClr val="0070C0"/>
                </a:solidFill>
              </a:rPr>
              <a:t>一种用于薄壁结构的电弧和电弧添加制造的实用的路径规划方法</a:t>
            </a:r>
            <a:br>
              <a:rPr lang="zh-CN" altLang="en-US" sz="4000" b="1"/>
            </a:br>
            <a:endParaRPr lang="zh-CN" altLang="en-US" sz="2400" b="1"/>
          </a:p>
        </p:txBody>
      </p:sp>
      <p:sp>
        <p:nvSpPr>
          <p:cNvPr id="4" name="文本框 3"/>
          <p:cNvSpPr txBox="1"/>
          <p:nvPr/>
        </p:nvSpPr>
        <p:spPr>
          <a:xfrm>
            <a:off x="4780280" y="4333240"/>
            <a:ext cx="7225030" cy="706755"/>
          </a:xfrm>
          <a:prstGeom prst="rect">
            <a:avLst/>
          </a:prstGeom>
          <a:noFill/>
        </p:spPr>
        <p:txBody>
          <a:bodyPr wrap="square" rtlCol="0">
            <a:spAutoFit/>
          </a:bodyPr>
          <a:p>
            <a:pPr algn="r"/>
            <a:r>
              <a:rPr lang="zh-CN" altLang="en-US" sz="2000" b="1">
                <a:solidFill>
                  <a:schemeClr val="tx1"/>
                </a:solidFill>
                <a:sym typeface="+mn-ea"/>
              </a:rPr>
              <a:t>机器人和计算机集成制造 34 (</a:t>
            </a:r>
            <a:r>
              <a:rPr lang="zh-CN" altLang="en-US" sz="2000" b="1">
                <a:solidFill>
                  <a:srgbClr val="0070C0"/>
                </a:solidFill>
                <a:sym typeface="+mn-ea"/>
              </a:rPr>
              <a:t>2015</a:t>
            </a:r>
            <a:r>
              <a:rPr lang="zh-CN" altLang="en-US" sz="2000" b="1">
                <a:solidFill>
                  <a:schemeClr val="tx1"/>
                </a:solidFill>
                <a:sym typeface="+mn-ea"/>
              </a:rPr>
              <a:t>) 8–19</a:t>
            </a:r>
            <a:endParaRPr lang="zh-CN" altLang="en-US" sz="2000" b="1">
              <a:solidFill>
                <a:schemeClr val="tx1"/>
              </a:solidFill>
              <a:sym typeface="+mn-ea"/>
            </a:endParaRPr>
          </a:p>
          <a:p>
            <a:endParaRPr lang="zh-CN" altLang="en-US" sz="2000" b="1">
              <a:solidFill>
                <a:srgbClr val="0070C0"/>
              </a:solidFill>
              <a:sym typeface="+mn-ea"/>
            </a:endParaRPr>
          </a:p>
        </p:txBody>
      </p:sp>
      <p:sp>
        <p:nvSpPr>
          <p:cNvPr id="5" name="文本框 4"/>
          <p:cNvSpPr txBox="1"/>
          <p:nvPr/>
        </p:nvSpPr>
        <p:spPr>
          <a:xfrm>
            <a:off x="4859655" y="2773680"/>
            <a:ext cx="7249160" cy="398780"/>
          </a:xfrm>
          <a:prstGeom prst="rect">
            <a:avLst/>
          </a:prstGeom>
          <a:noFill/>
        </p:spPr>
        <p:txBody>
          <a:bodyPr wrap="square" rtlCol="0">
            <a:spAutoFit/>
          </a:bodyPr>
          <a:p>
            <a:pPr algn="r"/>
            <a:r>
              <a:rPr lang="zh-CN" altLang="en-US" sz="2000" b="1">
                <a:solidFill>
                  <a:schemeClr val="tx1"/>
                </a:solidFill>
                <a:sym typeface="+mn-ea"/>
              </a:rPr>
              <a:t>机器人和计算机集成制造 39 (</a:t>
            </a:r>
            <a:r>
              <a:rPr lang="zh-CN" altLang="en-US" sz="2000" b="1">
                <a:solidFill>
                  <a:srgbClr val="0070C0"/>
                </a:solidFill>
                <a:sym typeface="+mn-ea"/>
              </a:rPr>
              <a:t>2016</a:t>
            </a:r>
            <a:r>
              <a:rPr lang="zh-CN" altLang="en-US" sz="2000" b="1">
                <a:solidFill>
                  <a:schemeClr val="tx1"/>
                </a:solidFill>
                <a:sym typeface="+mn-ea"/>
              </a:rPr>
              <a:t>) 32–42</a:t>
            </a:r>
            <a:endParaRPr lang="zh-CN" altLang="en-US" sz="2000" b="1">
              <a:solidFill>
                <a:schemeClr val="tx1"/>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059815" y="596265"/>
            <a:ext cx="9589135" cy="547624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T4"/>
          <p:cNvPicPr>
            <a:picLocks noChangeAspect="1"/>
          </p:cNvPicPr>
          <p:nvPr/>
        </p:nvPicPr>
        <p:blipFill>
          <a:blip r:embed="rId1"/>
          <a:stretch>
            <a:fillRect/>
          </a:stretch>
        </p:blipFill>
        <p:spPr>
          <a:xfrm>
            <a:off x="2633345" y="3255010"/>
            <a:ext cx="6291580" cy="3241040"/>
          </a:xfrm>
          <a:prstGeom prst="rect">
            <a:avLst/>
          </a:prstGeom>
        </p:spPr>
      </p:pic>
      <p:pic>
        <p:nvPicPr>
          <p:cNvPr id="2" name="图片 1" descr="T3"/>
          <p:cNvPicPr>
            <a:picLocks noChangeAspect="1"/>
          </p:cNvPicPr>
          <p:nvPr/>
        </p:nvPicPr>
        <p:blipFill>
          <a:blip r:embed="rId2"/>
          <a:stretch>
            <a:fillRect/>
          </a:stretch>
        </p:blipFill>
        <p:spPr>
          <a:xfrm>
            <a:off x="1852295" y="103505"/>
            <a:ext cx="7621905" cy="331724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T5"/>
          <p:cNvPicPr>
            <a:picLocks noChangeAspect="1"/>
          </p:cNvPicPr>
          <p:nvPr/>
        </p:nvPicPr>
        <p:blipFill>
          <a:blip r:embed="rId1"/>
          <a:stretch>
            <a:fillRect/>
          </a:stretch>
        </p:blipFill>
        <p:spPr>
          <a:xfrm>
            <a:off x="2669540" y="479425"/>
            <a:ext cx="6853555" cy="58991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74700" y="2020570"/>
            <a:ext cx="10642600" cy="1445260"/>
          </a:xfrm>
          <a:prstGeom prst="rect">
            <a:avLst/>
          </a:prstGeom>
          <a:noFill/>
        </p:spPr>
        <p:txBody>
          <a:bodyPr wrap="square" rtlCol="0">
            <a:spAutoFit/>
          </a:bodyPr>
          <a:p>
            <a:r>
              <a:rPr lang="zh-CN" altLang="en-US" sz="4400">
                <a:solidFill>
                  <a:srgbClr val="112EDE"/>
                </a:solidFill>
              </a:rPr>
              <a:t>线材饲料添加剂制造的金属部件：技术，发展和未来的利益</a:t>
            </a:r>
            <a:endParaRPr lang="zh-CN" altLang="en-US" sz="4400">
              <a:solidFill>
                <a:srgbClr val="112EDE"/>
              </a:solidFill>
            </a:endParaRPr>
          </a:p>
        </p:txBody>
      </p:sp>
      <p:sp>
        <p:nvSpPr>
          <p:cNvPr id="5" name="文本框 4"/>
          <p:cNvSpPr txBox="1"/>
          <p:nvPr/>
        </p:nvSpPr>
        <p:spPr>
          <a:xfrm>
            <a:off x="1764030" y="3573145"/>
            <a:ext cx="9318625" cy="398780"/>
          </a:xfrm>
          <a:prstGeom prst="rect">
            <a:avLst/>
          </a:prstGeom>
          <a:noFill/>
        </p:spPr>
        <p:txBody>
          <a:bodyPr wrap="square" rtlCol="0">
            <a:spAutoFit/>
          </a:bodyPr>
          <a:p>
            <a:pPr algn="r"/>
            <a:r>
              <a:rPr lang="zh-CN" altLang="en-US" sz="2000"/>
              <a:t>Donghong Ding1 &amp; Zengxi Pan1 &amp; Dominic Cuiuri1 &amp; Huijun Li</a:t>
            </a:r>
            <a:endParaRPr lang="zh-CN" altLang="en-US" sz="2000"/>
          </a:p>
        </p:txBody>
      </p:sp>
      <p:sp>
        <p:nvSpPr>
          <p:cNvPr id="6" name="文本框 5"/>
          <p:cNvSpPr txBox="1"/>
          <p:nvPr/>
        </p:nvSpPr>
        <p:spPr>
          <a:xfrm>
            <a:off x="8482965" y="361950"/>
            <a:ext cx="3506470" cy="706755"/>
          </a:xfrm>
          <a:prstGeom prst="rect">
            <a:avLst/>
          </a:prstGeom>
          <a:noFill/>
        </p:spPr>
        <p:txBody>
          <a:bodyPr wrap="square" rtlCol="0">
            <a:spAutoFit/>
          </a:bodyPr>
          <a:p>
            <a:r>
              <a:rPr lang="zh-CN" altLang="en-US" sz="2000">
                <a:solidFill>
                  <a:schemeClr val="tx1"/>
                </a:solidFill>
              </a:rPr>
              <a:t>先进制造技术 (2015) 81:465–481</a:t>
            </a:r>
            <a:endParaRPr lang="zh-CN" altLang="en-US" sz="2000">
              <a:solidFill>
                <a:schemeClr val="tx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电线和激光添加剂制造</a:t>
            </a:r>
            <a:endParaRPr lang="zh-CN" altLang="en-US" sz="3200">
              <a:solidFill>
                <a:srgbClr val="00B0F0"/>
              </a:solidFill>
            </a:endParaRPr>
          </a:p>
        </p:txBody>
      </p:sp>
      <p:sp>
        <p:nvSpPr>
          <p:cNvPr id="5" name="文本框 4"/>
          <p:cNvSpPr txBox="1"/>
          <p:nvPr/>
        </p:nvSpPr>
        <p:spPr>
          <a:xfrm>
            <a:off x="593725" y="1494155"/>
            <a:ext cx="10570845" cy="4227195"/>
          </a:xfrm>
          <a:prstGeom prst="rect">
            <a:avLst/>
          </a:prstGeom>
          <a:noFill/>
        </p:spPr>
        <p:txBody>
          <a:bodyPr wrap="square" rtlCol="0">
            <a:spAutoFit/>
          </a:bodyPr>
          <a:p>
            <a:pPr>
              <a:lnSpc>
                <a:spcPct val="140000"/>
              </a:lnSpc>
            </a:pPr>
            <a:r>
              <a:rPr lang="en-US" altLang="zh-CN" sz="3200"/>
              <a:t>    </a:t>
            </a:r>
            <a:r>
              <a:rPr lang="en-US" altLang="zh-CN" sz="3200" b="1"/>
              <a:t>   </a:t>
            </a:r>
            <a:r>
              <a:rPr lang="zh-CN" altLang="en-US" sz="3200" b="1"/>
              <a:t>线材和激光增材制造（WLAM）是一种用金属线作为添加剂材料和激光作为能源来生产全密度金属部件的AM工艺。</a:t>
            </a:r>
            <a:endParaRPr lang="zh-CN" altLang="en-US" sz="3200" b="1"/>
          </a:p>
          <a:p>
            <a:pPr>
              <a:lnSpc>
                <a:spcPct val="140000"/>
              </a:lnSpc>
            </a:pPr>
            <a:r>
              <a:rPr lang="zh-CN" altLang="en-US" sz="3200" b="1"/>
              <a:t>         WLAM系统通常由激光器，自动馈线系统，计算机数控工作台或机器人系统和一些辅助机构（例如</a:t>
            </a:r>
            <a:r>
              <a:rPr lang="zh-CN" altLang="en-US" sz="3200" b="1">
                <a:solidFill>
                  <a:srgbClr val="FF0000"/>
                </a:solidFill>
              </a:rPr>
              <a:t>保护气体，预热或冷却系统</a:t>
            </a:r>
            <a:r>
              <a:rPr lang="zh-CN" altLang="en-US" sz="3200" b="1"/>
              <a:t>）组成。</a:t>
            </a:r>
            <a:endParaRPr lang="zh-CN" altLang="en-US" sz="3200" b="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TIM截图20171117103836"/>
          <p:cNvPicPr>
            <a:picLocks noChangeAspect="1"/>
          </p:cNvPicPr>
          <p:nvPr/>
        </p:nvPicPr>
        <p:blipFill>
          <a:blip r:embed="rId1"/>
          <a:stretch>
            <a:fillRect/>
          </a:stretch>
        </p:blipFill>
        <p:spPr>
          <a:xfrm>
            <a:off x="1103630" y="1118870"/>
            <a:ext cx="8550275" cy="4904740"/>
          </a:xfrm>
          <a:prstGeom prst="rect">
            <a:avLst/>
          </a:prstGeom>
        </p:spPr>
      </p:pic>
      <p:sp>
        <p:nvSpPr>
          <p:cNvPr id="3" name="文本框 2"/>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电线和激光添加剂制造</a:t>
            </a:r>
            <a:endParaRPr lang="zh-CN" altLang="en-US" sz="3200">
              <a:solidFill>
                <a:srgbClr val="00B0F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TIM截图20171117103857"/>
          <p:cNvPicPr>
            <a:picLocks noChangeAspect="1"/>
          </p:cNvPicPr>
          <p:nvPr/>
        </p:nvPicPr>
        <p:blipFill>
          <a:blip r:embed="rId1"/>
          <a:stretch>
            <a:fillRect/>
          </a:stretch>
        </p:blipFill>
        <p:spPr>
          <a:xfrm>
            <a:off x="217170" y="1468755"/>
            <a:ext cx="5441315" cy="4252595"/>
          </a:xfrm>
          <a:prstGeom prst="rect">
            <a:avLst/>
          </a:prstGeom>
        </p:spPr>
      </p:pic>
      <p:pic>
        <p:nvPicPr>
          <p:cNvPr id="5" name="图片 4" descr="TIM截图20171117103909"/>
          <p:cNvPicPr>
            <a:picLocks noChangeAspect="1"/>
          </p:cNvPicPr>
          <p:nvPr/>
        </p:nvPicPr>
        <p:blipFill>
          <a:blip r:embed="rId2"/>
          <a:stretch>
            <a:fillRect/>
          </a:stretch>
        </p:blipFill>
        <p:spPr>
          <a:xfrm>
            <a:off x="5944235" y="1468755"/>
            <a:ext cx="5479415" cy="4283075"/>
          </a:xfrm>
          <a:prstGeom prst="rect">
            <a:avLst/>
          </a:prstGeom>
        </p:spPr>
      </p:pic>
      <p:sp>
        <p:nvSpPr>
          <p:cNvPr id="2" name="文本框 1"/>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电线和激光添加剂制造</a:t>
            </a:r>
            <a:endParaRPr lang="zh-CN" altLang="en-US" sz="3200">
              <a:solidFill>
                <a:srgbClr val="00B0F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TIM截图20171117104010"/>
          <p:cNvPicPr>
            <a:picLocks noChangeAspect="1"/>
          </p:cNvPicPr>
          <p:nvPr/>
        </p:nvPicPr>
        <p:blipFill>
          <a:blip r:embed="rId1"/>
          <a:stretch>
            <a:fillRect/>
          </a:stretch>
        </p:blipFill>
        <p:spPr>
          <a:xfrm>
            <a:off x="6582410" y="2077085"/>
            <a:ext cx="5173980" cy="3187065"/>
          </a:xfrm>
          <a:prstGeom prst="rect">
            <a:avLst/>
          </a:prstGeom>
        </p:spPr>
      </p:pic>
      <p:sp>
        <p:nvSpPr>
          <p:cNvPr id="5" name="文本框 4"/>
          <p:cNvSpPr txBox="1"/>
          <p:nvPr/>
        </p:nvSpPr>
        <p:spPr>
          <a:xfrm>
            <a:off x="1059815" y="1410335"/>
            <a:ext cx="4491355" cy="2306955"/>
          </a:xfrm>
          <a:prstGeom prst="rect">
            <a:avLst/>
          </a:prstGeom>
          <a:noFill/>
        </p:spPr>
        <p:txBody>
          <a:bodyPr wrap="square" rtlCol="0">
            <a:spAutoFit/>
          </a:bodyPr>
          <a:p>
            <a:pPr>
              <a:lnSpc>
                <a:spcPct val="150000"/>
              </a:lnSpc>
            </a:pPr>
            <a:r>
              <a:rPr lang="en-US" altLang="zh-CN" sz="3200" b="1"/>
              <a:t>  </a:t>
            </a:r>
            <a:r>
              <a:rPr sz="3200" b="1"/>
              <a:t>送丝方向影响</a:t>
            </a:r>
            <a:r>
              <a:rPr lang="zh-CN" sz="3200" b="1"/>
              <a:t>：</a:t>
            </a:r>
            <a:endParaRPr lang="zh-CN" sz="3200" b="1"/>
          </a:p>
          <a:p>
            <a:pPr>
              <a:lnSpc>
                <a:spcPct val="150000"/>
              </a:lnSpc>
            </a:pPr>
            <a:r>
              <a:rPr lang="zh-CN" sz="3200" b="1"/>
              <a:t>（</a:t>
            </a:r>
            <a:r>
              <a:rPr lang="en-US" altLang="zh-CN" sz="3200" b="1"/>
              <a:t>1</a:t>
            </a:r>
            <a:r>
              <a:rPr lang="zh-CN" sz="3200" b="1"/>
              <a:t>）</a:t>
            </a:r>
            <a:r>
              <a:rPr sz="3200" b="1"/>
              <a:t>滴落转移</a:t>
            </a:r>
            <a:endParaRPr sz="3200" b="1"/>
          </a:p>
          <a:p>
            <a:pPr>
              <a:lnSpc>
                <a:spcPct val="150000"/>
              </a:lnSpc>
            </a:pPr>
            <a:r>
              <a:rPr lang="zh-CN" sz="3200" b="1"/>
              <a:t>（</a:t>
            </a:r>
            <a:r>
              <a:rPr lang="en-US" altLang="zh-CN" sz="3200" b="1"/>
              <a:t>2</a:t>
            </a:r>
            <a:r>
              <a:rPr lang="zh-CN" sz="3200" b="1"/>
              <a:t>）</a:t>
            </a:r>
            <a:r>
              <a:rPr sz="3200" b="1"/>
              <a:t>矿床的质量</a:t>
            </a:r>
            <a:endParaRPr sz="3200" b="1"/>
          </a:p>
        </p:txBody>
      </p:sp>
      <p:sp>
        <p:nvSpPr>
          <p:cNvPr id="6" name="文本框 5"/>
          <p:cNvSpPr txBox="1"/>
          <p:nvPr/>
        </p:nvSpPr>
        <p:spPr>
          <a:xfrm>
            <a:off x="1581150" y="4385310"/>
            <a:ext cx="3136265" cy="1568450"/>
          </a:xfrm>
          <a:prstGeom prst="rect">
            <a:avLst/>
          </a:prstGeom>
          <a:noFill/>
        </p:spPr>
        <p:txBody>
          <a:bodyPr wrap="square" rtlCol="0">
            <a:spAutoFit/>
          </a:bodyPr>
          <a:p>
            <a:r>
              <a:rPr lang="zh-CN" altLang="en-US" sz="3200" b="1">
                <a:solidFill>
                  <a:srgbClr val="FF0000"/>
                </a:solidFill>
              </a:rPr>
              <a:t>进给率</a:t>
            </a:r>
            <a:endParaRPr lang="zh-CN" altLang="en-US" sz="3200" b="1">
              <a:solidFill>
                <a:srgbClr val="FF0000"/>
              </a:solidFill>
            </a:endParaRPr>
          </a:p>
          <a:p>
            <a:endParaRPr lang="zh-CN" altLang="en-US" sz="3200" b="1">
              <a:solidFill>
                <a:srgbClr val="FF0000"/>
              </a:solidFill>
            </a:endParaRPr>
          </a:p>
          <a:p>
            <a:r>
              <a:rPr lang="zh-CN" altLang="en-US" sz="3200" b="1">
                <a:solidFill>
                  <a:srgbClr val="FF0000"/>
                </a:solidFill>
              </a:rPr>
              <a:t>表面更光滑</a:t>
            </a:r>
            <a:r>
              <a:rPr lang="zh-CN" altLang="en-US" sz="2800"/>
              <a:t> </a:t>
            </a:r>
            <a:endParaRPr lang="zh-CN" altLang="en-US" sz="2800"/>
          </a:p>
        </p:txBody>
      </p:sp>
      <mc:AlternateContent xmlns:mc="http://schemas.openxmlformats.org/markup-compatibility/2006" xmlns:p14="http://schemas.microsoft.com/office/powerpoint/2010/main">
        <mc:Choice Requires="p14">
          <p:contentPart r:id="rId2" p14:bwMode="auto">
            <p14:nvContentPartPr>
              <p14:cNvPr id="8" name="墨迹 7"/>
              <p14:cNvContentPartPr/>
              <p14:nvPr/>
            </p14:nvContentPartPr>
            <p14:xfrm>
              <a:off x="6525260" y="1998980"/>
              <a:ext cx="3895090" cy="1493520"/>
            </p14:xfrm>
          </p:contentPart>
        </mc:Choice>
        <mc:Fallback xmlns="">
          <p:pic>
            <p:nvPicPr>
              <p:cNvPr id="8" name="墨迹 7"/>
            </p:nvPicPr>
            <p:blipFill>
              <a:blip r:embed="rId3"/>
            </p:blipFill>
            <p:spPr>
              <a:xfrm>
                <a:off x="6525260" y="1998980"/>
                <a:ext cx="3895090" cy="1493520"/>
              </a:xfrm>
              <a:prstGeom prst="rect"/>
            </p:spPr>
          </p:pic>
        </mc:Fallback>
      </mc:AlternateContent>
      <p:sp>
        <p:nvSpPr>
          <p:cNvPr id="2" name="文本框 1"/>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电线和激光添加剂制造</a:t>
            </a:r>
            <a:endParaRPr lang="zh-CN" altLang="en-US" sz="3200">
              <a:solidFill>
                <a:srgbClr val="00B0F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TIM截图20171117104045"/>
          <p:cNvPicPr>
            <a:picLocks noChangeAspect="1"/>
          </p:cNvPicPr>
          <p:nvPr/>
        </p:nvPicPr>
        <p:blipFill>
          <a:blip r:embed="rId1"/>
          <a:stretch>
            <a:fillRect/>
          </a:stretch>
        </p:blipFill>
        <p:spPr>
          <a:xfrm>
            <a:off x="165100" y="1609090"/>
            <a:ext cx="8649335" cy="4968875"/>
          </a:xfrm>
          <a:prstGeom prst="rect">
            <a:avLst/>
          </a:prstGeom>
        </p:spPr>
      </p:pic>
      <p:sp>
        <p:nvSpPr>
          <p:cNvPr id="5" name="文本框 4"/>
          <p:cNvSpPr txBox="1"/>
          <p:nvPr/>
        </p:nvSpPr>
        <p:spPr>
          <a:xfrm>
            <a:off x="8246110" y="2789555"/>
            <a:ext cx="3816985" cy="2797175"/>
          </a:xfrm>
          <a:prstGeom prst="rect">
            <a:avLst/>
          </a:prstGeom>
          <a:noFill/>
        </p:spPr>
        <p:txBody>
          <a:bodyPr wrap="square" rtlCol="0">
            <a:spAutoFit/>
          </a:bodyPr>
          <a:p>
            <a:pPr>
              <a:lnSpc>
                <a:spcPct val="110000"/>
              </a:lnSpc>
            </a:pPr>
            <a:r>
              <a:rPr lang="zh-CN" altLang="en-US" sz="3200" b="1"/>
              <a:t>激光功率</a:t>
            </a:r>
            <a:r>
              <a:rPr lang="zh-CN" altLang="en-US" sz="3200" b="1">
                <a:solidFill>
                  <a:srgbClr val="FF0000"/>
                </a:solidFill>
              </a:rPr>
              <a:t>2.06</a:t>
            </a:r>
            <a:r>
              <a:rPr lang="zh-CN" altLang="en-US" sz="3200" b="1"/>
              <a:t>和</a:t>
            </a:r>
            <a:r>
              <a:rPr lang="zh-CN" altLang="en-US" sz="3200" b="1">
                <a:solidFill>
                  <a:srgbClr val="FF0000"/>
                </a:solidFill>
              </a:rPr>
              <a:t>1.2kW</a:t>
            </a:r>
            <a:r>
              <a:rPr lang="zh-CN" altLang="en-US" sz="3200" b="1"/>
              <a:t>的优选焊丝进给速率分别选择为</a:t>
            </a:r>
            <a:r>
              <a:rPr lang="zh-CN" altLang="en-US" sz="3200" b="1">
                <a:solidFill>
                  <a:srgbClr val="FF0000"/>
                </a:solidFill>
              </a:rPr>
              <a:t>2和1m / min</a:t>
            </a:r>
            <a:r>
              <a:rPr lang="zh-CN" altLang="en-US" sz="3200" b="1"/>
              <a:t>，用于沉积Ti基合金</a:t>
            </a:r>
            <a:endParaRPr lang="zh-CN" altLang="en-US" sz="3200" b="1"/>
          </a:p>
        </p:txBody>
      </p:sp>
      <p:sp>
        <p:nvSpPr>
          <p:cNvPr id="6" name="文本框 5"/>
          <p:cNvSpPr txBox="1"/>
          <p:nvPr/>
        </p:nvSpPr>
        <p:spPr>
          <a:xfrm>
            <a:off x="848360" y="949960"/>
            <a:ext cx="4093845" cy="521970"/>
          </a:xfrm>
          <a:prstGeom prst="rect">
            <a:avLst/>
          </a:prstGeom>
          <a:noFill/>
        </p:spPr>
        <p:txBody>
          <a:bodyPr wrap="square" rtlCol="0">
            <a:spAutoFit/>
          </a:bodyPr>
          <a:p>
            <a:r>
              <a:rPr lang="zh-CN" altLang="en-US" sz="2800">
                <a:solidFill>
                  <a:srgbClr val="FF0000"/>
                </a:solidFill>
              </a:rPr>
              <a:t>激光</a:t>
            </a:r>
            <a:endParaRPr lang="zh-CN" altLang="en-US" sz="2800">
              <a:solidFill>
                <a:srgbClr val="FF0000"/>
              </a:solidFill>
            </a:endParaRPr>
          </a:p>
        </p:txBody>
      </p:sp>
      <p:sp>
        <p:nvSpPr>
          <p:cNvPr id="2" name="文本框 1"/>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电线和激光添加剂制造</a:t>
            </a:r>
            <a:endParaRPr lang="zh-CN" altLang="en-US" sz="3200">
              <a:solidFill>
                <a:srgbClr val="00B0F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3405" y="1948815"/>
            <a:ext cx="10872470" cy="2158365"/>
          </a:xfrm>
          <a:prstGeom prst="rect">
            <a:avLst/>
          </a:prstGeom>
          <a:noFill/>
        </p:spPr>
        <p:txBody>
          <a:bodyPr wrap="square" rtlCol="0">
            <a:spAutoFit/>
          </a:bodyPr>
          <a:p>
            <a:pPr>
              <a:lnSpc>
                <a:spcPct val="120000"/>
              </a:lnSpc>
            </a:pPr>
            <a:r>
              <a:rPr lang="en-US" altLang="zh-CN"/>
              <a:t>        </a:t>
            </a:r>
            <a:r>
              <a:rPr lang="en-US" altLang="zh-CN" sz="2800"/>
              <a:t>    </a:t>
            </a:r>
            <a:r>
              <a:rPr lang="zh-CN" altLang="en-US" sz="2800"/>
              <a:t>特别是对于大规模WAAM工艺的</a:t>
            </a:r>
            <a:r>
              <a:rPr lang="zh-CN" altLang="en-US" sz="2800" b="1">
                <a:solidFill>
                  <a:srgbClr val="FF0000"/>
                </a:solidFill>
              </a:rPr>
              <a:t>残余应力</a:t>
            </a:r>
            <a:r>
              <a:rPr lang="zh-CN" altLang="en-US" sz="2800"/>
              <a:t>和</a:t>
            </a:r>
            <a:r>
              <a:rPr lang="zh-CN" altLang="en-US" sz="2800" b="1">
                <a:solidFill>
                  <a:srgbClr val="FF0000"/>
                </a:solidFill>
              </a:rPr>
              <a:t>扭曲的控制</a:t>
            </a:r>
            <a:r>
              <a:rPr lang="zh-CN" altLang="en-US" sz="2800"/>
              <a:t>是主要关心的问题之一，因为它不仅会影响</a:t>
            </a:r>
            <a:r>
              <a:rPr lang="zh-CN" altLang="en-US" sz="2800" b="1">
                <a:solidFill>
                  <a:schemeClr val="tx1"/>
                </a:solidFill>
              </a:rPr>
              <a:t>零件公差</a:t>
            </a:r>
            <a:r>
              <a:rPr lang="zh-CN" altLang="en-US" sz="2800"/>
              <a:t>，还会造成</a:t>
            </a:r>
            <a:r>
              <a:rPr lang="zh-CN" altLang="en-US" sz="2800" b="1"/>
              <a:t>过早失效</a:t>
            </a:r>
            <a:r>
              <a:rPr lang="zh-CN" altLang="en-US" sz="2800"/>
              <a:t>。</a:t>
            </a:r>
            <a:r>
              <a:rPr lang="zh-CN" altLang="en-US" sz="2800" b="1"/>
              <a:t>，导致部件变形</a:t>
            </a:r>
            <a:r>
              <a:rPr lang="zh-CN" altLang="en-US" sz="2800"/>
              <a:t>。因此，</a:t>
            </a:r>
            <a:r>
              <a:rPr lang="zh-CN" altLang="en-US" sz="2800" b="1"/>
              <a:t>限制变形的最好方法</a:t>
            </a:r>
            <a:r>
              <a:rPr lang="zh-CN" altLang="en-US" sz="2800"/>
              <a:t>是</a:t>
            </a:r>
            <a:r>
              <a:rPr lang="zh-CN" altLang="en-US" sz="2800" b="1">
                <a:solidFill>
                  <a:srgbClr val="FF0000"/>
                </a:solidFill>
              </a:rPr>
              <a:t>控制沉积过程中残余应力的形成</a:t>
            </a:r>
            <a:r>
              <a:rPr lang="zh-CN" altLang="en-US" sz="2800"/>
              <a:t>。</a:t>
            </a:r>
            <a:endParaRPr lang="zh-CN" altLang="en-US" sz="2800"/>
          </a:p>
        </p:txBody>
      </p:sp>
      <p:sp>
        <p:nvSpPr>
          <p:cNvPr id="2" name="文本框 1"/>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变形和失真控制</a:t>
            </a:r>
            <a:endParaRPr lang="zh-CN" altLang="en-US" sz="3200">
              <a:solidFill>
                <a:srgbClr val="00B0F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pic>
        <p:nvPicPr>
          <p:cNvPr id="4" name="图片 3" descr="单珠模型"/>
          <p:cNvPicPr>
            <a:picLocks noChangeAspect="1"/>
          </p:cNvPicPr>
          <p:nvPr/>
        </p:nvPicPr>
        <p:blipFill>
          <a:blip r:embed="rId1"/>
          <a:stretch>
            <a:fillRect/>
          </a:stretch>
        </p:blipFill>
        <p:spPr>
          <a:xfrm>
            <a:off x="1066800" y="1623060"/>
            <a:ext cx="10058400" cy="26289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27380" y="1442720"/>
            <a:ext cx="5622290" cy="2501900"/>
          </a:xfrm>
          <a:prstGeom prst="rect">
            <a:avLst/>
          </a:prstGeom>
          <a:noFill/>
        </p:spPr>
        <p:txBody>
          <a:bodyPr wrap="square" rtlCol="0">
            <a:spAutoFit/>
          </a:bodyPr>
          <a:p>
            <a:pPr>
              <a:lnSpc>
                <a:spcPct val="140000"/>
              </a:lnSpc>
            </a:pPr>
            <a:r>
              <a:rPr lang="zh-CN" altLang="en-US" sz="2800" b="1">
                <a:solidFill>
                  <a:schemeClr val="tx1"/>
                </a:solidFill>
              </a:rPr>
              <a:t>尽可能的改善热量过度堆积以及变形所采用的方法</a:t>
            </a:r>
            <a:endParaRPr lang="zh-CN" altLang="en-US" sz="2800" b="1">
              <a:solidFill>
                <a:schemeClr val="tx1"/>
              </a:solidFill>
            </a:endParaRPr>
          </a:p>
          <a:p>
            <a:pPr>
              <a:lnSpc>
                <a:spcPct val="140000"/>
              </a:lnSpc>
            </a:pPr>
            <a:r>
              <a:rPr lang="zh-CN" altLang="en-US" sz="2800" b="1">
                <a:solidFill>
                  <a:schemeClr val="tx1"/>
                </a:solidFill>
              </a:rPr>
              <a:t>（</a:t>
            </a:r>
            <a:r>
              <a:rPr lang="en-US" altLang="zh-CN" sz="2800" b="1">
                <a:solidFill>
                  <a:schemeClr val="tx1"/>
                </a:solidFill>
              </a:rPr>
              <a:t>1</a:t>
            </a:r>
            <a:r>
              <a:rPr lang="zh-CN" altLang="en-US" sz="2800" b="1">
                <a:solidFill>
                  <a:schemeClr val="tx1"/>
                </a:solidFill>
              </a:rPr>
              <a:t>）</a:t>
            </a:r>
            <a:r>
              <a:rPr lang="zh-CN" altLang="en-US" sz="2800" b="1">
                <a:solidFill>
                  <a:schemeClr val="tx1"/>
                </a:solidFill>
                <a:sym typeface="+mn-ea"/>
              </a:rPr>
              <a:t>均匀的基体预热</a:t>
            </a:r>
            <a:endParaRPr lang="zh-CN" altLang="en-US" sz="2800" b="1">
              <a:solidFill>
                <a:schemeClr val="tx1"/>
              </a:solidFill>
              <a:sym typeface="+mn-ea"/>
            </a:endParaRPr>
          </a:p>
          <a:p>
            <a:pPr>
              <a:lnSpc>
                <a:spcPct val="140000"/>
              </a:lnSpc>
            </a:pPr>
            <a:r>
              <a:rPr lang="zh-CN" altLang="en-US" sz="2800" b="1">
                <a:solidFill>
                  <a:schemeClr val="tx1"/>
                </a:solidFill>
              </a:rPr>
              <a:t>（</a:t>
            </a:r>
            <a:r>
              <a:rPr lang="en-US" altLang="zh-CN" sz="2800" b="1">
                <a:solidFill>
                  <a:schemeClr val="tx1"/>
                </a:solidFill>
              </a:rPr>
              <a:t>2</a:t>
            </a:r>
            <a:r>
              <a:rPr lang="zh-CN" altLang="en-US" sz="2800" b="1">
                <a:solidFill>
                  <a:schemeClr val="tx1"/>
                </a:solidFill>
              </a:rPr>
              <a:t>）层间冷却（如右图所示）</a:t>
            </a:r>
            <a:endParaRPr lang="zh-CN" altLang="en-US" sz="2800" b="1">
              <a:solidFill>
                <a:schemeClr val="tx1"/>
              </a:solidFill>
            </a:endParaRPr>
          </a:p>
        </p:txBody>
      </p:sp>
      <p:pic>
        <p:nvPicPr>
          <p:cNvPr id="5" name="图片 4" descr="TIM截图20171119221500"/>
          <p:cNvPicPr>
            <a:picLocks noChangeAspect="1"/>
          </p:cNvPicPr>
          <p:nvPr/>
        </p:nvPicPr>
        <p:blipFill>
          <a:blip r:embed="rId1"/>
          <a:stretch>
            <a:fillRect/>
          </a:stretch>
        </p:blipFill>
        <p:spPr>
          <a:xfrm>
            <a:off x="7665085" y="1936750"/>
            <a:ext cx="2979420" cy="1920240"/>
          </a:xfrm>
          <a:prstGeom prst="rect">
            <a:avLst/>
          </a:prstGeom>
        </p:spPr>
      </p:pic>
      <p:sp>
        <p:nvSpPr>
          <p:cNvPr id="2" name="文本框 1"/>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变形和失真控制</a:t>
            </a:r>
            <a:endParaRPr lang="zh-CN" altLang="en-US" sz="3200">
              <a:solidFill>
                <a:srgbClr val="00B0F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变形和失真控制</a:t>
            </a:r>
            <a:endParaRPr lang="zh-CN" altLang="en-US" sz="3200">
              <a:solidFill>
                <a:srgbClr val="00B0F0"/>
              </a:solidFill>
            </a:endParaRPr>
          </a:p>
        </p:txBody>
      </p:sp>
      <p:sp>
        <p:nvSpPr>
          <p:cNvPr id="2" name="文本框 1"/>
          <p:cNvSpPr txBox="1"/>
          <p:nvPr/>
        </p:nvSpPr>
        <p:spPr>
          <a:xfrm>
            <a:off x="807720" y="1767840"/>
            <a:ext cx="10864850" cy="3107690"/>
          </a:xfrm>
          <a:prstGeom prst="rect">
            <a:avLst/>
          </a:prstGeom>
          <a:noFill/>
        </p:spPr>
        <p:txBody>
          <a:bodyPr wrap="square" rtlCol="0">
            <a:spAutoFit/>
          </a:bodyPr>
          <a:p>
            <a:r>
              <a:rPr sz="2800" b="1"/>
              <a:t>1.使用气体金属电弧焊的金属部件的分层制造中的变形建模：工艺参数的影响</a:t>
            </a:r>
            <a:endParaRPr sz="2800" b="1"/>
          </a:p>
          <a:p>
            <a:r>
              <a:rPr sz="2800" b="1"/>
              <a:t>2.有限元预测金属部件分层制造中的热应力和变形</a:t>
            </a:r>
            <a:endParaRPr sz="2800" b="1"/>
          </a:p>
          <a:p>
            <a:endParaRPr lang="zh-CN" altLang="en-US" sz="2800"/>
          </a:p>
          <a:p>
            <a:r>
              <a:rPr lang="zh-CN" altLang="en-US" sz="2800"/>
              <a:t>         文章中提到开发了一个热力学模型来预测残余应力引起的变形。已经发现，</a:t>
            </a:r>
            <a:r>
              <a:rPr lang="zh-CN" altLang="en-US" sz="2800">
                <a:solidFill>
                  <a:srgbClr val="FF0000"/>
                </a:solidFill>
              </a:rPr>
              <a:t>没有层间冷却的连续沉积导致较少的变形</a:t>
            </a:r>
            <a:r>
              <a:rPr lang="zh-CN" altLang="en-US" sz="2800"/>
              <a:t>，因为</a:t>
            </a:r>
            <a:r>
              <a:rPr lang="zh-CN" altLang="en-US" sz="2800">
                <a:solidFill>
                  <a:srgbClr val="FF0000"/>
                </a:solidFill>
              </a:rPr>
              <a:t>基板提供预热</a:t>
            </a:r>
            <a:r>
              <a:rPr lang="zh-CN" altLang="en-US" sz="2800"/>
              <a:t>。 </a:t>
            </a:r>
            <a:endParaRPr lang="zh-CN" altLang="en-US" sz="28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123950" y="1957705"/>
            <a:ext cx="10205720" cy="3107690"/>
          </a:xfrm>
          <a:prstGeom prst="rect">
            <a:avLst/>
          </a:prstGeom>
          <a:noFill/>
        </p:spPr>
        <p:txBody>
          <a:bodyPr wrap="square" rtlCol="0">
            <a:spAutoFit/>
          </a:bodyPr>
          <a:p>
            <a:r>
              <a:rPr lang="zh-CN" altLang="en-US" sz="2800" b="1">
                <a:sym typeface="+mn-ea"/>
              </a:rPr>
              <a:t>一种计算有效的电弧和电弧添加剂制造的有限元模型</a:t>
            </a:r>
            <a:endParaRPr lang="zh-CN" altLang="en-US" sz="2800">
              <a:sym typeface="+mn-ea"/>
            </a:endParaRPr>
          </a:p>
          <a:p>
            <a:endParaRPr lang="zh-CN" altLang="en-US" sz="2800">
              <a:sym typeface="+mn-ea"/>
            </a:endParaRPr>
          </a:p>
          <a:p>
            <a:r>
              <a:rPr lang="zh-CN" altLang="en-US" sz="2800">
                <a:sym typeface="+mn-ea"/>
              </a:rPr>
              <a:t>         文中报道了</a:t>
            </a:r>
            <a:r>
              <a:rPr lang="zh-CN" altLang="en-US" sz="2800" b="1">
                <a:solidFill>
                  <a:srgbClr val="FF0000"/>
                </a:solidFill>
                <a:sym typeface="+mn-ea"/>
              </a:rPr>
              <a:t>均匀的</a:t>
            </a:r>
            <a:r>
              <a:rPr lang="zh-CN" altLang="en-US" sz="2800">
                <a:solidFill>
                  <a:srgbClr val="FF0000"/>
                </a:solidFill>
                <a:sym typeface="+mn-ea"/>
              </a:rPr>
              <a:t>基体预热减少了残余应力和变形</a:t>
            </a:r>
            <a:r>
              <a:rPr lang="zh-CN" altLang="en-US" sz="2800">
                <a:sym typeface="+mn-ea"/>
              </a:rPr>
              <a:t>。然而，</a:t>
            </a:r>
            <a:r>
              <a:rPr lang="zh-CN" altLang="en-US" sz="2800">
                <a:solidFill>
                  <a:srgbClr val="FF0000"/>
                </a:solidFill>
                <a:sym typeface="+mn-ea"/>
              </a:rPr>
              <a:t>连续的沉积可能会导致局部区域过量的热量输入</a:t>
            </a:r>
            <a:r>
              <a:rPr lang="zh-CN" altLang="en-US" sz="2800">
                <a:sym typeface="+mn-ea"/>
              </a:rPr>
              <a:t>，从而导致高温梯度和基板的大量重熔，导致较差的尺寸公差和表面光洁度。因此，</a:t>
            </a:r>
            <a:r>
              <a:rPr lang="zh-CN" altLang="en-US" sz="2800" b="1">
                <a:sym typeface="+mn-ea"/>
              </a:rPr>
              <a:t>在采用层间冷却以</a:t>
            </a:r>
            <a:r>
              <a:rPr lang="zh-CN" altLang="en-US" sz="2800" b="1">
                <a:solidFill>
                  <a:srgbClr val="FF0000"/>
                </a:solidFill>
                <a:sym typeface="+mn-ea"/>
              </a:rPr>
              <a:t>避免过度加热</a:t>
            </a:r>
            <a:r>
              <a:rPr lang="zh-CN" altLang="en-US" sz="2800" b="1">
                <a:sym typeface="+mn-ea"/>
              </a:rPr>
              <a:t>和</a:t>
            </a:r>
            <a:r>
              <a:rPr lang="zh-CN" altLang="en-US" sz="2800" b="1">
                <a:solidFill>
                  <a:srgbClr val="FF0000"/>
                </a:solidFill>
                <a:sym typeface="+mn-ea"/>
              </a:rPr>
              <a:t>保持足够的预热以减少变形</a:t>
            </a:r>
            <a:r>
              <a:rPr lang="zh-CN" altLang="en-US" sz="2800" b="1">
                <a:sym typeface="+mn-ea"/>
              </a:rPr>
              <a:t>之间需要作出折衷。</a:t>
            </a:r>
            <a:endParaRPr lang="zh-CN" altLang="en-US" sz="2800" b="1"/>
          </a:p>
        </p:txBody>
      </p:sp>
      <p:sp>
        <p:nvSpPr>
          <p:cNvPr id="3" name="文本框 2"/>
          <p:cNvSpPr txBox="1"/>
          <p:nvPr/>
        </p:nvSpPr>
        <p:spPr>
          <a:xfrm>
            <a:off x="217170" y="292735"/>
            <a:ext cx="7030720" cy="583565"/>
          </a:xfrm>
          <a:prstGeom prst="rect">
            <a:avLst/>
          </a:prstGeom>
          <a:noFill/>
        </p:spPr>
        <p:txBody>
          <a:bodyPr wrap="square" rtlCol="0">
            <a:spAutoFit/>
          </a:bodyPr>
          <a:p>
            <a:r>
              <a:rPr lang="zh-CN" altLang="en-US" sz="3200">
                <a:solidFill>
                  <a:srgbClr val="00B0F0"/>
                </a:solidFill>
              </a:rPr>
              <a:t> </a:t>
            </a:r>
            <a:r>
              <a:rPr lang="zh-CN" altLang="en-US" sz="3200">
                <a:solidFill>
                  <a:srgbClr val="00B0F0"/>
                </a:solidFill>
                <a:latin typeface="Arial" panose="020B0604020202020204" pitchFamily="34" charset="0"/>
              </a:rPr>
              <a:t>♦</a:t>
            </a:r>
            <a:r>
              <a:rPr lang="zh-CN" altLang="en-US" sz="3200">
                <a:solidFill>
                  <a:srgbClr val="00B0F0"/>
                </a:solidFill>
              </a:rPr>
              <a:t>变形和失真控制</a:t>
            </a:r>
            <a:endParaRPr lang="zh-CN" altLang="en-US" sz="3200">
              <a:solidFill>
                <a:srgbClr val="00B0F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04520" y="2191385"/>
            <a:ext cx="11399520" cy="768350"/>
          </a:xfrm>
          <a:prstGeom prst="rect">
            <a:avLst/>
          </a:prstGeom>
          <a:noFill/>
        </p:spPr>
        <p:txBody>
          <a:bodyPr wrap="square" rtlCol="0">
            <a:spAutoFit/>
          </a:bodyPr>
          <a:p>
            <a:r>
              <a:rPr lang="zh-CN" altLang="en-US" sz="4400">
                <a:solidFill>
                  <a:srgbClr val="112EDE"/>
                </a:solidFill>
              </a:rPr>
              <a:t>用于形状沉积制造的金属的激光沉积</a:t>
            </a:r>
            <a:endParaRPr lang="zh-CN" altLang="en-US" sz="4400">
              <a:solidFill>
                <a:srgbClr val="112EDE"/>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第三篇图一"/>
          <p:cNvPicPr>
            <a:picLocks noChangeAspect="1"/>
          </p:cNvPicPr>
          <p:nvPr/>
        </p:nvPicPr>
        <p:blipFill>
          <a:blip r:embed="rId1"/>
          <a:stretch>
            <a:fillRect/>
          </a:stretch>
        </p:blipFill>
        <p:spPr>
          <a:xfrm>
            <a:off x="1950720" y="320040"/>
            <a:ext cx="8290560" cy="3256280"/>
          </a:xfrm>
          <a:prstGeom prst="rect">
            <a:avLst/>
          </a:prstGeom>
        </p:spPr>
      </p:pic>
      <p:sp>
        <p:nvSpPr>
          <p:cNvPr id="3" name="文本框 2"/>
          <p:cNvSpPr txBox="1"/>
          <p:nvPr/>
        </p:nvSpPr>
        <p:spPr>
          <a:xfrm>
            <a:off x="650240" y="3681095"/>
            <a:ext cx="10891520" cy="2245360"/>
          </a:xfrm>
          <a:prstGeom prst="rect">
            <a:avLst/>
          </a:prstGeom>
          <a:noFill/>
        </p:spPr>
        <p:txBody>
          <a:bodyPr wrap="square" rtlCol="0">
            <a:spAutoFit/>
          </a:bodyPr>
          <a:p>
            <a:r>
              <a:rPr lang="zh-CN" altLang="en-US" sz="2800" b="1"/>
              <a:t>两个沉积技术，标准和塔，两种材料，不锈钢和INVAR™</a:t>
            </a:r>
            <a:r>
              <a:rPr lang="zh-CN" altLang="en-US" sz="2800"/>
              <a:t>，被用于这个测试。 标准沉积技术是对整个表面的激光进行简单的连续扫描。 对于塔式技术，建造15毫米长，4毫米宽，3毫米高的单个塔架，间距为7.5毫米。 塔冷却后，材料沉积在它们之间的空间中，形成一个坚固的梁</a:t>
            </a:r>
            <a:endParaRPr lang="zh-CN" altLang="en-US" sz="28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第三篇图二"/>
          <p:cNvPicPr>
            <a:picLocks noChangeAspect="1"/>
          </p:cNvPicPr>
          <p:nvPr/>
        </p:nvPicPr>
        <p:blipFill>
          <a:blip r:embed="rId1"/>
          <a:stretch>
            <a:fillRect/>
          </a:stretch>
        </p:blipFill>
        <p:spPr>
          <a:xfrm>
            <a:off x="1250315" y="1010920"/>
            <a:ext cx="6975475" cy="4646930"/>
          </a:xfrm>
          <a:prstGeom prst="rect">
            <a:avLst/>
          </a:prstGeom>
        </p:spPr>
      </p:pic>
      <p:sp>
        <p:nvSpPr>
          <p:cNvPr id="3" name="文本框 2"/>
          <p:cNvSpPr txBox="1"/>
          <p:nvPr/>
        </p:nvSpPr>
        <p:spPr>
          <a:xfrm>
            <a:off x="1250315" y="5657850"/>
            <a:ext cx="8138795" cy="953135"/>
          </a:xfrm>
          <a:prstGeom prst="rect">
            <a:avLst/>
          </a:prstGeom>
          <a:noFill/>
        </p:spPr>
        <p:txBody>
          <a:bodyPr wrap="square" rtlCol="0">
            <a:spAutoFit/>
          </a:bodyPr>
          <a:p>
            <a:r>
              <a:rPr lang="zh-CN" altLang="en-US" sz="2800" b="1"/>
              <a:t>使用不锈钢（SS）和</a:t>
            </a:r>
            <a:r>
              <a:rPr lang="zh-CN" altLang="en-US" sz="2800" b="1">
                <a:solidFill>
                  <a:srgbClr val="FF0000"/>
                </a:solidFill>
              </a:rPr>
              <a:t>低CTE金属（INVAR）</a:t>
            </a:r>
            <a:r>
              <a:rPr lang="zh-CN" altLang="en-US" sz="2800" b="1"/>
              <a:t>的标准和选择性沉积技术的比较</a:t>
            </a:r>
            <a:endParaRPr lang="zh-CN" altLang="en-US" sz="2800" b="1"/>
          </a:p>
        </p:txBody>
      </p:sp>
      <p:sp>
        <p:nvSpPr>
          <p:cNvPr id="4" name="文本框 3"/>
          <p:cNvSpPr txBox="1"/>
          <p:nvPr/>
        </p:nvSpPr>
        <p:spPr>
          <a:xfrm>
            <a:off x="8522970" y="2029460"/>
            <a:ext cx="3474085" cy="1641475"/>
          </a:xfrm>
          <a:prstGeom prst="rect">
            <a:avLst/>
          </a:prstGeom>
          <a:noFill/>
        </p:spPr>
        <p:txBody>
          <a:bodyPr wrap="square" rtlCol="0">
            <a:spAutoFit/>
          </a:bodyPr>
          <a:p>
            <a:pPr>
              <a:lnSpc>
                <a:spcPct val="120000"/>
              </a:lnSpc>
            </a:pPr>
            <a:r>
              <a:rPr lang="zh-CN" altLang="en-US" sz="2800"/>
              <a:t>右图显示了在几种情况下测得的钢基底表面的挠曲</a:t>
            </a:r>
            <a:endParaRPr lang="zh-CN" altLang="en-US" sz="28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0070" y="1398270"/>
            <a:ext cx="11071860" cy="3784600"/>
          </a:xfrm>
          <a:prstGeom prst="rect">
            <a:avLst/>
          </a:prstGeom>
          <a:noFill/>
        </p:spPr>
        <p:txBody>
          <a:bodyPr wrap="square" rtlCol="0">
            <a:spAutoFit/>
          </a:bodyPr>
          <a:p>
            <a:pPr>
              <a:lnSpc>
                <a:spcPct val="150000"/>
              </a:lnSpc>
            </a:pPr>
            <a:r>
              <a:rPr lang="zh-CN" altLang="en-US" sz="3200"/>
              <a:t>结果表明，通过选择性沉积和使用诸如INVAR TM的低CTE（热膨胀系数）材料，可以显着</a:t>
            </a:r>
            <a:r>
              <a:rPr lang="zh-CN" altLang="en-US" sz="3200" b="1"/>
              <a:t>减小由内应力引起的简单梁的变形</a:t>
            </a:r>
            <a:r>
              <a:rPr lang="zh-CN" altLang="en-US" sz="3200"/>
              <a:t>。 与不锈钢相比，INVAR™的使用减少了</a:t>
            </a:r>
            <a:r>
              <a:rPr lang="zh-CN" altLang="en-US" sz="3200">
                <a:solidFill>
                  <a:srgbClr val="FF0000"/>
                </a:solidFill>
              </a:rPr>
              <a:t>2倍</a:t>
            </a:r>
            <a:r>
              <a:rPr lang="zh-CN" altLang="en-US" sz="3200"/>
              <a:t>的偏差。 </a:t>
            </a:r>
            <a:r>
              <a:rPr lang="zh-CN" altLang="en-US" sz="3200" b="1"/>
              <a:t>使用塔沉积技术减少了</a:t>
            </a:r>
            <a:r>
              <a:rPr lang="zh-CN" altLang="en-US" sz="3200" b="1">
                <a:solidFill>
                  <a:srgbClr val="FF0000"/>
                </a:solidFill>
              </a:rPr>
              <a:t>3倍</a:t>
            </a:r>
            <a:r>
              <a:rPr lang="zh-CN" altLang="en-US" sz="3200" b="1"/>
              <a:t>的偏差</a:t>
            </a:r>
            <a:r>
              <a:rPr lang="zh-CN" altLang="en-US" sz="3200"/>
              <a:t>。 INVAR™和塔式技术相结合，使用不锈钢的标准技术将挠度降低了</a:t>
            </a:r>
            <a:r>
              <a:rPr lang="zh-CN" altLang="en-US" sz="3200">
                <a:solidFill>
                  <a:srgbClr val="FF0000"/>
                </a:solidFill>
              </a:rPr>
              <a:t>10倍</a:t>
            </a:r>
            <a:r>
              <a:rPr lang="zh-CN" altLang="en-US" sz="3200"/>
              <a:t>。</a:t>
            </a:r>
            <a:endParaRPr lang="zh-CN" altLang="en-US" sz="32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807720" y="595630"/>
            <a:ext cx="10493375" cy="1272540"/>
          </a:xfrm>
          <a:prstGeom prst="rect">
            <a:avLst/>
          </a:prstGeom>
          <a:noFill/>
        </p:spPr>
        <p:txBody>
          <a:bodyPr wrap="square" rtlCol="0">
            <a:spAutoFit/>
          </a:bodyPr>
          <a:p>
            <a:pPr>
              <a:lnSpc>
                <a:spcPct val="120000"/>
              </a:lnSpc>
            </a:pPr>
            <a:r>
              <a:rPr lang="zh-CN" altLang="en-US" sz="3200"/>
              <a:t> 在沉积期间，激光点周围的区域充满</a:t>
            </a:r>
            <a:r>
              <a:rPr lang="zh-CN" altLang="en-US" sz="3200">
                <a:solidFill>
                  <a:srgbClr val="FF0000"/>
                </a:solidFill>
              </a:rPr>
              <a:t>惰性气体</a:t>
            </a:r>
            <a:r>
              <a:rPr lang="zh-CN" altLang="en-US" sz="3200"/>
              <a:t>，以</a:t>
            </a:r>
            <a:r>
              <a:rPr lang="zh-CN" altLang="en-US" sz="3200" b="1">
                <a:solidFill>
                  <a:srgbClr val="FF0000"/>
                </a:solidFill>
              </a:rPr>
              <a:t>防止沉积物从空气中沉积并减少氧化。</a:t>
            </a:r>
            <a:endParaRPr lang="zh-CN" altLang="en-US" sz="3200" b="1">
              <a:solidFill>
                <a:srgbClr val="FF0000"/>
              </a:solidFill>
            </a:endParaRPr>
          </a:p>
        </p:txBody>
      </p:sp>
      <p:sp>
        <p:nvSpPr>
          <p:cNvPr id="3" name="文本框 2"/>
          <p:cNvSpPr txBox="1"/>
          <p:nvPr/>
        </p:nvSpPr>
        <p:spPr>
          <a:xfrm>
            <a:off x="352425" y="4925695"/>
            <a:ext cx="11419205" cy="1124585"/>
          </a:xfrm>
          <a:prstGeom prst="rect">
            <a:avLst/>
          </a:prstGeom>
          <a:noFill/>
        </p:spPr>
        <p:txBody>
          <a:bodyPr wrap="square" rtlCol="0">
            <a:spAutoFit/>
          </a:bodyPr>
          <a:p>
            <a:pPr>
              <a:lnSpc>
                <a:spcPct val="120000"/>
              </a:lnSpc>
            </a:pPr>
            <a:r>
              <a:rPr sz="2800" b="1"/>
              <a:t>保护气体的选择在很大程度上取决于所沉积的材料。例如，在沉积钛的过程中使用</a:t>
            </a:r>
            <a:r>
              <a:rPr sz="2800" b="1">
                <a:solidFill>
                  <a:srgbClr val="FF0000"/>
                </a:solidFill>
              </a:rPr>
              <a:t>氮气</a:t>
            </a:r>
            <a:r>
              <a:rPr sz="2800" b="1"/>
              <a:t>作为保护气体可能导致形成不想要的</a:t>
            </a:r>
            <a:r>
              <a:rPr sz="2800" b="1">
                <a:solidFill>
                  <a:srgbClr val="FF0000"/>
                </a:solidFill>
              </a:rPr>
              <a:t>氮化钛</a:t>
            </a:r>
            <a:r>
              <a:rPr sz="2800" b="1"/>
              <a:t>。</a:t>
            </a:r>
            <a:endParaRPr sz="2800" b="1"/>
          </a:p>
        </p:txBody>
      </p:sp>
      <p:sp>
        <p:nvSpPr>
          <p:cNvPr id="4" name="文本框 3"/>
          <p:cNvSpPr txBox="1"/>
          <p:nvPr/>
        </p:nvSpPr>
        <p:spPr>
          <a:xfrm>
            <a:off x="807720" y="2004695"/>
            <a:ext cx="11289665" cy="2651125"/>
          </a:xfrm>
          <a:prstGeom prst="rect">
            <a:avLst/>
          </a:prstGeom>
          <a:noFill/>
        </p:spPr>
        <p:txBody>
          <a:bodyPr wrap="square" rtlCol="0">
            <a:spAutoFit/>
          </a:bodyPr>
          <a:p>
            <a:pPr>
              <a:lnSpc>
                <a:spcPct val="130000"/>
              </a:lnSpc>
            </a:pPr>
            <a:r>
              <a:rPr sz="3200" b="1">
                <a:solidFill>
                  <a:srgbClr val="FF0000"/>
                </a:solidFill>
              </a:rPr>
              <a:t>解决方案：</a:t>
            </a:r>
            <a:endParaRPr sz="3200" b="1">
              <a:solidFill>
                <a:srgbClr val="FF0000"/>
              </a:solidFill>
            </a:endParaRPr>
          </a:p>
          <a:p>
            <a:pPr>
              <a:lnSpc>
                <a:spcPct val="130000"/>
              </a:lnSpc>
            </a:pPr>
            <a:r>
              <a:rPr sz="3200" b="1">
                <a:solidFill>
                  <a:schemeClr val="tx1"/>
                </a:solidFill>
              </a:rPr>
              <a:t>（1）使用大流量的</a:t>
            </a:r>
            <a:r>
              <a:rPr sz="3200" b="1">
                <a:solidFill>
                  <a:srgbClr val="FF0000"/>
                </a:solidFill>
              </a:rPr>
              <a:t>氮气</a:t>
            </a:r>
            <a:r>
              <a:rPr sz="3200" b="1">
                <a:solidFill>
                  <a:schemeClr val="tx1"/>
                </a:solidFill>
              </a:rPr>
              <a:t>（约150升/分钟）</a:t>
            </a:r>
            <a:endParaRPr sz="3200" b="1">
              <a:solidFill>
                <a:schemeClr val="tx1"/>
              </a:solidFill>
            </a:endParaRPr>
          </a:p>
          <a:p>
            <a:pPr>
              <a:lnSpc>
                <a:spcPct val="130000"/>
              </a:lnSpc>
            </a:pPr>
            <a:r>
              <a:rPr sz="3200" b="1">
                <a:solidFill>
                  <a:schemeClr val="tx1"/>
                </a:solidFill>
              </a:rPr>
              <a:t>（2）较小的</a:t>
            </a:r>
            <a:r>
              <a:rPr sz="3200" b="1">
                <a:solidFill>
                  <a:srgbClr val="FF0000"/>
                </a:solidFill>
              </a:rPr>
              <a:t>氩气或氩气</a:t>
            </a:r>
            <a:r>
              <a:rPr sz="3200" b="1">
                <a:solidFill>
                  <a:schemeClr val="tx1"/>
                </a:solidFill>
              </a:rPr>
              <a:t>流量（约15升/分钟）</a:t>
            </a:r>
            <a:endParaRPr sz="3200" b="1">
              <a:solidFill>
                <a:schemeClr val="tx1"/>
              </a:solidFill>
            </a:endParaRPr>
          </a:p>
          <a:p>
            <a:pPr>
              <a:lnSpc>
                <a:spcPct val="130000"/>
              </a:lnSpc>
            </a:pPr>
            <a:r>
              <a:rPr sz="3200">
                <a:solidFill>
                  <a:schemeClr val="tx1"/>
                </a:solidFill>
              </a:rPr>
              <a:t>（3）没有空气的密闭空间</a:t>
            </a:r>
            <a:endParaRPr sz="3200">
              <a:solidFill>
                <a:schemeClr val="tx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幻灯片10"/>
          <p:cNvPicPr>
            <a:picLocks noChangeAspect="1"/>
          </p:cNvPicPr>
          <p:nvPr/>
        </p:nvPicPr>
        <p:blipFill>
          <a:blip r:embed="rId1"/>
          <a:stretch>
            <a:fillRect/>
          </a:stretch>
        </p:blipFill>
        <p:spPr>
          <a:xfrm>
            <a:off x="-635" y="-635"/>
            <a:ext cx="12194540" cy="68592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多焊道的模型"/>
          <p:cNvPicPr>
            <a:picLocks noChangeAspect="1"/>
          </p:cNvPicPr>
          <p:nvPr/>
        </p:nvPicPr>
        <p:blipFill>
          <a:blip r:embed="rId1"/>
          <a:stretch>
            <a:fillRect/>
          </a:stretch>
        </p:blipFill>
        <p:spPr>
          <a:xfrm>
            <a:off x="901065" y="1229995"/>
            <a:ext cx="10390505" cy="3917950"/>
          </a:xfrm>
          <a:prstGeom prst="rect">
            <a:avLst/>
          </a:prstGeom>
        </p:spPr>
      </p:pic>
      <p:sp>
        <p:nvSpPr>
          <p:cNvPr id="5" name="文本框 4"/>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图片 6" descr="TIM截图20171023171457"/>
          <p:cNvPicPr>
            <a:picLocks noChangeAspect="1"/>
          </p:cNvPicPr>
          <p:nvPr/>
        </p:nvPicPr>
        <p:blipFill>
          <a:blip r:embed="rId1"/>
          <a:stretch>
            <a:fillRect/>
          </a:stretch>
        </p:blipFill>
        <p:spPr>
          <a:xfrm>
            <a:off x="2414270" y="2378075"/>
            <a:ext cx="6925310" cy="1236980"/>
          </a:xfrm>
          <a:prstGeom prst="rect">
            <a:avLst/>
          </a:prstGeom>
        </p:spPr>
      </p:pic>
      <p:sp>
        <p:nvSpPr>
          <p:cNvPr id="2" name="文本框 1"/>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a"/>
          <p:cNvPicPr>
            <a:picLocks noChangeAspect="1"/>
          </p:cNvPicPr>
          <p:nvPr/>
        </p:nvPicPr>
        <p:blipFill>
          <a:blip r:embed="rId1"/>
          <a:stretch>
            <a:fillRect/>
          </a:stretch>
        </p:blipFill>
        <p:spPr>
          <a:xfrm>
            <a:off x="2169795" y="1229995"/>
            <a:ext cx="7852410" cy="4470400"/>
          </a:xfrm>
          <a:prstGeom prst="rect">
            <a:avLst/>
          </a:prstGeom>
        </p:spPr>
      </p:pic>
      <p:sp>
        <p:nvSpPr>
          <p:cNvPr id="5" name="文本框 4"/>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b"/>
          <p:cNvPicPr>
            <a:picLocks noChangeAspect="1"/>
          </p:cNvPicPr>
          <p:nvPr/>
        </p:nvPicPr>
        <p:blipFill>
          <a:blip r:embed="rId1"/>
          <a:stretch>
            <a:fillRect/>
          </a:stretch>
        </p:blipFill>
        <p:spPr>
          <a:xfrm>
            <a:off x="1948180" y="1310640"/>
            <a:ext cx="8565515" cy="3806825"/>
          </a:xfrm>
          <a:prstGeom prst="rect">
            <a:avLst/>
          </a:prstGeom>
        </p:spPr>
      </p:pic>
      <p:sp>
        <p:nvSpPr>
          <p:cNvPr id="5" name="文本框 4"/>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c"/>
          <p:cNvPicPr>
            <a:picLocks noChangeAspect="1"/>
          </p:cNvPicPr>
          <p:nvPr/>
        </p:nvPicPr>
        <p:blipFill>
          <a:blip r:embed="rId1"/>
          <a:stretch>
            <a:fillRect/>
          </a:stretch>
        </p:blipFill>
        <p:spPr>
          <a:xfrm>
            <a:off x="1813560" y="1353185"/>
            <a:ext cx="8108315" cy="3997960"/>
          </a:xfrm>
          <a:prstGeom prst="rect">
            <a:avLst/>
          </a:prstGeom>
        </p:spPr>
      </p:pic>
      <p:sp>
        <p:nvSpPr>
          <p:cNvPr id="4" name="文本框 3"/>
          <p:cNvSpPr txBox="1"/>
          <p:nvPr/>
        </p:nvSpPr>
        <p:spPr>
          <a:xfrm>
            <a:off x="537845" y="320675"/>
            <a:ext cx="9251950" cy="909320"/>
          </a:xfrm>
          <a:prstGeom prst="rect">
            <a:avLst/>
          </a:prstGeom>
          <a:noFill/>
        </p:spPr>
        <p:txBody>
          <a:bodyPr wrap="square" rtlCol="0">
            <a:spAutoFit/>
          </a:bodyPr>
          <a:p>
            <a:pPr>
              <a:lnSpc>
                <a:spcPct val="110000"/>
              </a:lnSpc>
            </a:pPr>
            <a:r>
              <a:rPr lang="zh-CN" altLang="en-US" sz="3200">
                <a:solidFill>
                  <a:srgbClr val="FF0000"/>
                </a:solidFill>
                <a:latin typeface="Arial" panose="020B0604020202020204" pitchFamily="34" charset="0"/>
                <a:sym typeface="+mn-ea"/>
              </a:rPr>
              <a:t>♦</a:t>
            </a:r>
            <a:r>
              <a:rPr sz="3200" b="1">
                <a:solidFill>
                  <a:srgbClr val="0070C0"/>
                </a:solidFill>
                <a:sym typeface="+mn-ea"/>
              </a:rPr>
              <a:t>高品质的沉积（无</a:t>
            </a:r>
            <a:r>
              <a:rPr lang="zh-CN" sz="3200" b="1">
                <a:solidFill>
                  <a:srgbClr val="0070C0"/>
                </a:solidFill>
                <a:sym typeface="+mn-ea"/>
              </a:rPr>
              <a:t>孔隙率</a:t>
            </a:r>
            <a:r>
              <a:rPr sz="3200" b="1">
                <a:solidFill>
                  <a:srgbClr val="0070C0"/>
                </a:solidFill>
                <a:sym typeface="+mn-ea"/>
              </a:rPr>
              <a:t>）</a:t>
            </a:r>
            <a:r>
              <a:rPr lang="zh-CN" altLang="en-US" b="1">
                <a:solidFill>
                  <a:srgbClr val="0070C0"/>
                </a:solidFill>
                <a:sym typeface="+mn-ea"/>
              </a:rPr>
              <a:t> </a:t>
            </a:r>
            <a:endParaRPr lang="zh-CN" altLang="en-US" b="1">
              <a:solidFill>
                <a:srgbClr val="0070C0"/>
              </a:solidFill>
            </a:endParaRPr>
          </a:p>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MAT 的步骤"/>
          <p:cNvPicPr>
            <a:picLocks noChangeAspect="1"/>
          </p:cNvPicPr>
          <p:nvPr/>
        </p:nvPicPr>
        <p:blipFill>
          <a:blip r:embed="rId1"/>
          <a:stretch>
            <a:fillRect/>
          </a:stretch>
        </p:blipFill>
        <p:spPr>
          <a:xfrm>
            <a:off x="5920740" y="419100"/>
            <a:ext cx="5686425" cy="6362700"/>
          </a:xfrm>
          <a:prstGeom prst="rect">
            <a:avLst/>
          </a:prstGeom>
        </p:spPr>
      </p:pic>
      <p:sp>
        <p:nvSpPr>
          <p:cNvPr id="3" name="文本框 2"/>
          <p:cNvSpPr txBox="1"/>
          <p:nvPr/>
        </p:nvSpPr>
        <p:spPr>
          <a:xfrm>
            <a:off x="692150" y="419100"/>
            <a:ext cx="9079865" cy="583565"/>
          </a:xfrm>
          <a:prstGeom prst="rect">
            <a:avLst/>
          </a:prstGeom>
          <a:noFill/>
        </p:spPr>
        <p:txBody>
          <a:bodyPr wrap="square" rtlCol="0">
            <a:spAutoFit/>
          </a:bodyPr>
          <a:p>
            <a:r>
              <a:rPr lang="zh-CN" altLang="en-US" sz="3200">
                <a:solidFill>
                  <a:srgbClr val="FF0000"/>
                </a:solidFill>
                <a:latin typeface="Arial" panose="020B0604020202020204" pitchFamily="34" charset="0"/>
              </a:rPr>
              <a:t>♦</a:t>
            </a:r>
            <a:r>
              <a:rPr lang="zh-CN" altLang="en-US" sz="3200" b="1">
                <a:solidFill>
                  <a:srgbClr val="0070C0"/>
                </a:solidFill>
                <a:latin typeface="Arial" panose="020B0604020202020204" pitchFamily="34" charset="0"/>
                <a:sym typeface="+mn-ea"/>
              </a:rPr>
              <a:t>自适应MAT路径规划</a:t>
            </a:r>
            <a:endParaRPr lang="zh-CN" altLang="en-US" sz="3200" b="1">
              <a:solidFill>
                <a:srgbClr val="0070C0"/>
              </a:solidFill>
              <a:latin typeface="Arial" panose="020B0604020202020204" pitchFamily="34" charset="0"/>
            </a:endParaRPr>
          </a:p>
        </p:txBody>
      </p:sp>
      <p:sp>
        <p:nvSpPr>
          <p:cNvPr id="5" name="文本框 4"/>
          <p:cNvSpPr txBox="1"/>
          <p:nvPr/>
        </p:nvSpPr>
        <p:spPr>
          <a:xfrm>
            <a:off x="362585" y="1143635"/>
            <a:ext cx="5558155" cy="5262245"/>
          </a:xfrm>
          <a:prstGeom prst="rect">
            <a:avLst/>
          </a:prstGeom>
          <a:noFill/>
        </p:spPr>
        <p:txBody>
          <a:bodyPr wrap="square" rtlCol="0">
            <a:spAutoFit/>
          </a:bodyPr>
          <a:p>
            <a:pPr>
              <a:lnSpc>
                <a:spcPct val="150000"/>
              </a:lnSpc>
            </a:pPr>
            <a:r>
              <a:rPr lang="zh-CN" altLang="en-US" sz="3200" b="1"/>
              <a:t>（</a:t>
            </a:r>
            <a:r>
              <a:rPr lang="en-US" altLang="zh-CN" sz="3200" b="1"/>
              <a:t>a</a:t>
            </a:r>
            <a:r>
              <a:rPr lang="zh-CN" altLang="en-US" sz="3200" b="1"/>
              <a:t>）</a:t>
            </a:r>
            <a:r>
              <a:rPr lang="en-US" altLang="zh-CN" sz="3200" b="1"/>
              <a:t> 几何和计算的中轴或骨架。</a:t>
            </a:r>
            <a:endParaRPr lang="en-US" altLang="zh-CN" sz="3200" b="1"/>
          </a:p>
          <a:p>
            <a:pPr>
              <a:lnSpc>
                <a:spcPct val="150000"/>
              </a:lnSpc>
            </a:pPr>
            <a:r>
              <a:rPr lang="en-US" altLang="zh-CN" sz="3200" b="1"/>
              <a:t>（b）</a:t>
            </a:r>
            <a:r>
              <a:rPr lang="en-US" altLang="zh-CN" sz="3200" b="1">
                <a:solidFill>
                  <a:srgbClr val="FF0000"/>
                </a:solidFill>
              </a:rPr>
              <a:t>域名分解</a:t>
            </a:r>
            <a:r>
              <a:rPr lang="en-US" altLang="zh-CN" sz="3200" b="1"/>
              <a:t>。</a:t>
            </a:r>
            <a:endParaRPr lang="en-US" altLang="zh-CN" sz="3200" b="1"/>
          </a:p>
          <a:p>
            <a:pPr>
              <a:lnSpc>
                <a:spcPct val="150000"/>
              </a:lnSpc>
            </a:pPr>
            <a:endParaRPr lang="en-US" altLang="zh-CN" sz="3200" b="1"/>
          </a:p>
          <a:p>
            <a:pPr>
              <a:lnSpc>
                <a:spcPct val="150000"/>
              </a:lnSpc>
            </a:pPr>
            <a:r>
              <a:rPr lang="en-US" altLang="zh-CN" sz="3200" b="1"/>
              <a:t>（c）</a:t>
            </a:r>
            <a:r>
              <a:rPr lang="en-US" altLang="zh-CN" sz="3200" b="1">
                <a:solidFill>
                  <a:srgbClr val="FF0000"/>
                </a:solidFill>
              </a:rPr>
              <a:t>每个域的路径生成</a:t>
            </a:r>
            <a:r>
              <a:rPr lang="en-US" altLang="zh-CN" sz="3200" b="1"/>
              <a:t>。</a:t>
            </a:r>
            <a:endParaRPr lang="en-US" altLang="zh-CN" sz="3200" b="1"/>
          </a:p>
          <a:p>
            <a:pPr>
              <a:lnSpc>
                <a:spcPct val="150000"/>
              </a:lnSpc>
            </a:pPr>
            <a:endParaRPr lang="en-US" altLang="zh-CN" sz="3200" b="1"/>
          </a:p>
          <a:p>
            <a:pPr>
              <a:lnSpc>
                <a:spcPct val="150000"/>
              </a:lnSpc>
            </a:pPr>
            <a:r>
              <a:rPr lang="en-US" altLang="zh-CN" sz="3200" b="1"/>
              <a:t>（d）几何的最终自适应路径。</a:t>
            </a:r>
            <a:endParaRPr lang="en-US" altLang="zh-CN" sz="3200" b="1"/>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2042</Words>
  <Application>WPS 演示</Application>
  <PresentationFormat>宽屏</PresentationFormat>
  <Paragraphs>165</Paragraphs>
  <Slides>38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38</vt:i4>
      </vt:variant>
    </vt:vector>
  </HeadingPairs>
  <TitlesOfParts>
    <vt:vector size="46" baseType="lpstr">
      <vt:lpstr>Arial</vt:lpstr>
      <vt:lpstr>宋体</vt:lpstr>
      <vt:lpstr>Wingdings</vt:lpstr>
      <vt:lpstr>Calibri</vt:lpstr>
      <vt:lpstr>微软雅黑</vt:lpstr>
      <vt:lpstr>Arial Unicode MS</vt:lpstr>
      <vt:lpstr>Calibri Light</vt:lpstr>
      <vt:lpstr>Office 主题</vt:lpstr>
      <vt:lpstr>PowerPoint 演示文稿</vt:lpstr>
      <vt:lpstr>Bead modelling and implementation of adaptive MAT path in wire and arcadditive manufacturing  A practical path planning methodology for wire and arc additive manufacturing of thin-walled structures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21</cp:revision>
  <dcterms:created xsi:type="dcterms:W3CDTF">2015-05-05T08:02:00Z</dcterms:created>
  <dcterms:modified xsi:type="dcterms:W3CDTF">2017-12-04T06:57:06Z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